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5143500" cx="9144000"/>
  <p:notesSz cx="6858000" cy="9144000"/>
  <p:embeddedFontLst>
    <p:embeddedFont>
      <p:font typeface="Amatic SC"/>
      <p:regular r:id="rId23"/>
      <p:bold r:id="rId24"/>
    </p:embeddedFont>
    <p:embeddedFont>
      <p:font typeface="Source Code Pro"/>
      <p:regular r:id="rId25"/>
      <p:bold r:id="rId26"/>
    </p:embeddedFont>
    <p:embeddedFont>
      <p:font typeface="Comfortaa"/>
      <p:regular r:id="rId27"/>
      <p:bold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font" Target="fonts/AmaticSC-bold.fntdata"/><Relationship Id="rId23" Type="http://schemas.openxmlformats.org/officeDocument/2006/relationships/font" Target="fonts/AmaticSC-regular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SourceCodePro-bold.fntdata"/><Relationship Id="rId25" Type="http://schemas.openxmlformats.org/officeDocument/2006/relationships/font" Target="fonts/SourceCodePro-regular.fntdata"/><Relationship Id="rId28" Type="http://schemas.openxmlformats.org/officeDocument/2006/relationships/font" Target="fonts/Comfortaa-bold.fntdata"/><Relationship Id="rId27" Type="http://schemas.openxmlformats.org/officeDocument/2006/relationships/font" Target="fonts/Comfortaa-regular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Reflective writing exercise. Students should answer in full on their notebooks.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Emphasise that superheroes origin stories are important for us to understand who they are and why they are doing the things that they do - and it should be the same for everyone else.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Creative writing exercise. Students could combine this and the previous self-reflective exercise to create a narrative for their superhero character (this can be a homework). Back-up writing option: a poem or a comic story.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" sz="12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Count down from 5 as they find their pose.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4" name="Google Shape;20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2" name="Google Shape;21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Improvisation exercise. Help students form teams of 3-4 people, ensuring they have different things they care about/they want to change in the world.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2" name="Google Shape;22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0" name="Google Shape;23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We’d love to receive teachers’ feedback on this resource. How did you find it? How did the class react to this learning experience? Is there anything we could improve? Thank you!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4938a0883f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4938a0883f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discussion. Encourage students to challenge stereotypes of Britishness. Discuss the core British values.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4938a0883f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4938a0883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Provide suggested identity labels such as ‘student’, ‘sports fan’, ‘brother/sister’ so that students feel they can discuss their identity without revealing any deeply personal details. You can also encourage students to refer to the characters: Aisha feels treated differently because she is a Muslim, Petr says he must explain his being gay, Laure has been told she is not British because she is from the Democratic Republic of Congo.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7" name="Google Shape;16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Creative writing exercise. Back-up writing option: a short monologue or personal journal entry.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ource Code Pro"/>
              <a:buChar char="●"/>
              <a:defRPr b="0" i="0" sz="18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 marR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lt1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2" name="Google Shape;62;p1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15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64" name="Google Shape;64;p15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65" name="Google Shape;65;p1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ource Code Pro"/>
              <a:buChar char="●"/>
              <a:defRPr b="0" i="0" sz="18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66" name="Google Shape;66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6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0" name="Google Shape;70;p16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4" name="Google Shape;7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7" name="Google Shape;77;p18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78" name="Google Shape;78;p18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82" name="Google Shape;82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85" name="Google Shape;85;p2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6" name="Google Shape;86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1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89" name="Google Shape;89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i="0" sz="2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92" name="Google Shape;92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highlight>
                  <a:schemeClr val="accent1"/>
                </a:highlight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r>
              <a:t>xx%</a:t>
            </a:r>
          </a:p>
        </p:txBody>
      </p:sp>
      <p:sp>
        <p:nvSpPr>
          <p:cNvPr id="95" name="Google Shape;95;p23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ource Code Pro"/>
              <a:buChar char="●"/>
              <a:defRPr b="0" i="0" sz="18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 marR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96" name="Google Shape;96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●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Source Code Pro"/>
              <a:buChar char="○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Source Code Pro"/>
              <a:buChar char="■"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ource Code Pro"/>
              <a:buChar char="●"/>
              <a:defRPr b="0" i="0" sz="18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i="0" sz="2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each-day">
    <p:bg>
      <p:bgPr>
        <a:solidFill>
          <a:srgbClr val="F3F3F3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each-day">
    <p:bg>
      <p:bgPr>
        <a:solidFill>
          <a:srgbClr val="6D9EEB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hyperlink" Target="http://drive.google.com/file/d/1S67oS3CA9bD-PcEjKGlkfINyHYzhXvGm/view" TargetMode="External"/><Relationship Id="rId6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hyperlink" Target="http://drive.google.com/file/d/1u_igjCE8QcNpKnqkCzHmfUwyt-xjDWku/view" TargetMode="External"/><Relationship Id="rId6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5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Amatic SC"/>
              <a:buNone/>
            </a:pPr>
            <a:r>
              <a:rPr b="1" i="0" lang="it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Constructing Identity</a:t>
            </a:r>
            <a:endParaRPr b="1" i="0" sz="80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04" name="Google Shape;104;p25"/>
          <p:cNvSpPr txBox="1"/>
          <p:nvPr>
            <p:ph idx="1" type="subTitle"/>
          </p:nvPr>
        </p:nvSpPr>
        <p:spPr>
          <a:xfrm>
            <a:off x="311700" y="3630975"/>
            <a:ext cx="8520600" cy="70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Source Code Pro"/>
              <a:buNone/>
            </a:pPr>
            <a:r>
              <a:rPr b="0" i="1" lang="it" sz="21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 Croydon Avengers</a:t>
            </a:r>
            <a:endParaRPr b="0" i="1" sz="2100" u="none" cap="none" strike="noStrik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5" name="Google Shape;105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rPr>
              <a:t>The Origin Story</a:t>
            </a:r>
            <a:endParaRPr b="1" i="0" sz="4200" u="none" cap="none" strike="noStrike">
              <a:solidFill>
                <a:schemeClr val="accent1"/>
              </a:solidFill>
              <a:highlight>
                <a:schemeClr val="dk1"/>
              </a:highlight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79" name="Google Shape;179;p34"/>
          <p:cNvSpPr txBox="1"/>
          <p:nvPr>
            <p:ph idx="1" type="body"/>
          </p:nvPr>
        </p:nvSpPr>
        <p:spPr>
          <a:xfrm>
            <a:off x="311700" y="1228675"/>
            <a:ext cx="4260300" cy="31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old are you?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Where do you live?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Where do you come from?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events in your life have made you who you are?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Who would you like to thank the most?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80" name="Google Shape;180;p34"/>
          <p:cNvSpPr txBox="1"/>
          <p:nvPr/>
        </p:nvSpPr>
        <p:spPr>
          <a:xfrm>
            <a:off x="4596050" y="1217975"/>
            <a:ext cx="4236300" cy="31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are three things that are important to you?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Who do you value the most?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do you like to be seen by others?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are you good at?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do you struggle with?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makes you different?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5"/>
          <p:cNvSpPr txBox="1"/>
          <p:nvPr>
            <p:ph type="title"/>
          </p:nvPr>
        </p:nvSpPr>
        <p:spPr>
          <a:xfrm>
            <a:off x="311700" y="292850"/>
            <a:ext cx="49845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rPr>
              <a:t>Becoming your own Superhero</a:t>
            </a:r>
            <a:endParaRPr b="1" i="0" sz="4200" u="none" cap="none" strike="noStrike">
              <a:solidFill>
                <a:schemeClr val="accent1"/>
              </a:solidFill>
              <a:highlight>
                <a:schemeClr val="dk1"/>
              </a:highlight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88" name="Google Shape;188;p35"/>
          <p:cNvSpPr txBox="1"/>
          <p:nvPr>
            <p:ph idx="1" type="body"/>
          </p:nvPr>
        </p:nvSpPr>
        <p:spPr>
          <a:xfrm>
            <a:off x="311700" y="1459875"/>
            <a:ext cx="4260300" cy="26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does it change you?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●"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power does it give you?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●"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do you want to do with your power?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Font typeface="Noto Sans Symbols"/>
              <a:buChar char="●"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will you change about your life, and of those around you?</a:t>
            </a:r>
            <a:endParaRPr b="0" i="0" sz="18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89" name="Google Shape;189;p35"/>
          <p:cNvSpPr txBox="1"/>
          <p:nvPr>
            <p:ph idx="1" type="body"/>
          </p:nvPr>
        </p:nvSpPr>
        <p:spPr>
          <a:xfrm>
            <a:off x="4716400" y="1459875"/>
            <a:ext cx="4260300" cy="26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do you learn to control your power?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are you now seen by others?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●"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is your Superhero name?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Font typeface="Noto Sans Symbols"/>
              <a:buChar char="●"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does being a superhero give you the confidence to do?</a:t>
            </a:r>
            <a:endParaRPr b="0" i="0" sz="18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90" name="Google Shape;190;p35"/>
          <p:cNvSpPr txBox="1"/>
          <p:nvPr/>
        </p:nvSpPr>
        <p:spPr>
          <a:xfrm>
            <a:off x="5296200" y="199625"/>
            <a:ext cx="3504000" cy="968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7916"/>
              </a:lnSpc>
              <a:spcBef>
                <a:spcPts val="0"/>
              </a:spcBef>
              <a:spcAft>
                <a:spcPts val="100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Imagine that you too have been covered in Regina Rump’s special liquid...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1" name="Google Shape;191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Becoming your Superhero: </a:t>
            </a:r>
            <a:r>
              <a:rPr b="1" i="0" lang="it" sz="42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rPr>
              <a:t>The Pose</a:t>
            </a:r>
            <a:endParaRPr b="1" i="0" sz="4200" u="none" cap="none" strike="noStrike">
              <a:solidFill>
                <a:schemeClr val="accent1"/>
              </a:solidFill>
              <a:highlight>
                <a:schemeClr val="dk1"/>
              </a:highlight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98" name="Google Shape;198;p36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Find a space in the room</a:t>
            </a:r>
            <a:endParaRPr b="0" i="0" sz="2000" u="none" cap="none" strike="noStrike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Stand in a pose that says ‘I am a superhero!’</a:t>
            </a:r>
            <a:endParaRPr b="0" i="0" sz="2000" u="none" cap="none" strike="noStrike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22222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22222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1" i="0" sz="1800" u="none" cap="none" strike="noStrike">
              <a:solidFill>
                <a:srgbClr val="222222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199" name="Google Shape;199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36"/>
          <p:cNvSpPr txBox="1"/>
          <p:nvPr/>
        </p:nvSpPr>
        <p:spPr>
          <a:xfrm>
            <a:off x="3508800" y="2879450"/>
            <a:ext cx="5323500" cy="8064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t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Use a gesture that says something about your particular superhero.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7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rPr>
              <a:t>Superhero Walks...</a:t>
            </a:r>
            <a:endParaRPr b="1" i="0" sz="4200" u="none" cap="none" strike="noStrike">
              <a:solidFill>
                <a:schemeClr val="accent1"/>
              </a:solidFill>
              <a:highlight>
                <a:schemeClr val="dk1"/>
              </a:highlight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207" name="Google Shape;207;p3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0" i="0" lang="it" sz="1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Walk around the room as your own superhero and consider...</a:t>
            </a:r>
            <a:endParaRPr b="0" i="0" sz="1800" u="none" cap="none" strike="noStrike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buClr>
                <a:srgbClr val="222222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Is she/he fast or slow?</a:t>
            </a:r>
            <a:endParaRPr b="0" i="0" sz="2000" u="none" cap="none" strike="noStrike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What part of the body leads them?</a:t>
            </a:r>
            <a:endParaRPr b="0" i="0" sz="2000" u="none" cap="none" strike="noStrike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Where do they look? </a:t>
            </a:r>
            <a:endParaRPr b="0" i="0" sz="2000" u="none" cap="none" strike="noStrike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How does their superpower show itself in the way they move?</a:t>
            </a:r>
            <a:endParaRPr b="0" i="0" sz="2000" u="none" cap="none" strike="noStrike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208" name="Google Shape;208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rPr>
              <a:t>Superhero Teams</a:t>
            </a:r>
            <a:r>
              <a:rPr b="1" i="0" lang="it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: Introducing...</a:t>
            </a:r>
            <a:endParaRPr b="1" i="0" sz="42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215" name="Google Shape;215;p38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0" i="0" lang="it" sz="1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Find 2 or 3 other superheroes who have different drives than you. Form a team!</a:t>
            </a:r>
            <a:endParaRPr b="0" i="0" sz="18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22222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ctr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1" i="0" sz="1800" u="sng" cap="none" strike="noStrike">
              <a:solidFill>
                <a:srgbClr val="22222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216" name="Google Shape;216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38"/>
          <p:cNvSpPr txBox="1"/>
          <p:nvPr/>
        </p:nvSpPr>
        <p:spPr>
          <a:xfrm>
            <a:off x="311825" y="1790900"/>
            <a:ext cx="8520600" cy="2262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t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Create a short introduction to your team, including:</a:t>
            </a:r>
            <a:endParaRPr b="0" i="0" sz="2000" u="none" cap="none" strike="noStrike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rgbClr val="222222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Intro to yourselves as individuals and a team (come up with a team name)</a:t>
            </a:r>
            <a:endParaRPr b="0" i="0" sz="2000" u="none" cap="none" strike="noStrike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A series of gestures and actions/movements as a group that show your powers</a:t>
            </a:r>
            <a:endParaRPr b="0" i="0" sz="2000" u="none" cap="none" strike="noStrike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How you are going to change the world.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38"/>
          <p:cNvSpPr txBox="1"/>
          <p:nvPr/>
        </p:nvSpPr>
        <p:spPr>
          <a:xfrm>
            <a:off x="2110200" y="3644050"/>
            <a:ext cx="4923600" cy="64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t" sz="1800" u="sng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Share this with the rest of the class.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9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Final Thoughts</a:t>
            </a:r>
            <a:endParaRPr b="1" i="0" sz="42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225" name="Google Shape;225;p39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difference did being a superhero make to you?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did it enable you to do that you can’t do now?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 there any things that you could do – without being a superhero?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</a:pPr>
            <a:r>
              <a:rPr b="0" i="0" lang="it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Choose three things to do/write or say next week, based on being your own superhero!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226" name="Google Shape;226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p3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0"/>
          <p:cNvSpPr txBox="1"/>
          <p:nvPr>
            <p:ph type="title"/>
          </p:nvPr>
        </p:nvSpPr>
        <p:spPr>
          <a:xfrm>
            <a:off x="265500" y="341625"/>
            <a:ext cx="4045200" cy="171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</a:pPr>
            <a:r>
              <a:rPr b="1" i="0" lang="it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Share the Creative Vibes!</a:t>
            </a:r>
            <a:endParaRPr b="1" i="0" sz="54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233" name="Google Shape;233;p40"/>
          <p:cNvSpPr txBox="1"/>
          <p:nvPr>
            <p:ph idx="1" type="subTitle"/>
          </p:nvPr>
        </p:nvSpPr>
        <p:spPr>
          <a:xfrm>
            <a:off x="265500" y="2480426"/>
            <a:ext cx="4045200" cy="171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0" i="0" lang="it" sz="2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Use the hashtags </a:t>
            </a:r>
            <a:br>
              <a:rPr b="0" i="0" lang="it" sz="2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</a:br>
            <a:r>
              <a:rPr b="1" i="0" lang="it" sz="2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#whycomics #croydonavengers</a:t>
            </a:r>
            <a:br>
              <a:rPr b="1" i="0" lang="it" sz="2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</a:br>
            <a:r>
              <a:rPr b="0" i="0" lang="it" sz="2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to share your work</a:t>
            </a:r>
            <a:endParaRPr b="0" i="0" sz="24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40"/>
          <p:cNvSpPr txBox="1"/>
          <p:nvPr>
            <p:ph idx="2" type="body"/>
          </p:nvPr>
        </p:nvSpPr>
        <p:spPr>
          <a:xfrm>
            <a:off x="4939500" y="2480425"/>
            <a:ext cx="3837000" cy="1710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ource Code Pro"/>
              <a:buNone/>
            </a:pPr>
            <a:r>
              <a:rPr b="0" i="0" lang="it" sz="2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How did you find this lesson? Let us know at</a:t>
            </a:r>
            <a:endParaRPr b="0" i="0" sz="2400" u="none" cap="none" strike="noStrike">
              <a:solidFill>
                <a:schemeClr val="accent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800"/>
              <a:buFont typeface="Source Code Pro"/>
              <a:buNone/>
            </a:pPr>
            <a:r>
              <a:rPr b="1" i="0" lang="it" sz="2400" u="none" cap="none" strike="noStrike">
                <a:solidFill>
                  <a:schemeClr val="accent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info@whycomics.org</a:t>
            </a:r>
            <a:endParaRPr b="1" i="0" sz="2400" u="none" cap="none" strike="noStrike">
              <a:solidFill>
                <a:schemeClr val="accent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5" name="Google Shape;235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40"/>
          <p:cNvSpPr txBox="1"/>
          <p:nvPr>
            <p:ph type="title"/>
          </p:nvPr>
        </p:nvSpPr>
        <p:spPr>
          <a:xfrm>
            <a:off x="4939500" y="341625"/>
            <a:ext cx="4045200" cy="171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Amatic SC"/>
              <a:buNone/>
            </a:pPr>
            <a:r>
              <a:rPr b="1" i="0" lang="it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We’d Love to Hear from You!</a:t>
            </a:r>
            <a:endParaRPr b="1" i="0" sz="54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Learning Objectives</a:t>
            </a:r>
            <a:endParaRPr b="1" i="0" sz="42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12" name="Google Shape;112;p26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0" i="0" lang="it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discuss notions of identity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0" i="0" lang="it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identify (some of) the factors that come into play in the construction of individual identity 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7"/>
          <p:cNvSpPr txBox="1"/>
          <p:nvPr>
            <p:ph type="title"/>
          </p:nvPr>
        </p:nvSpPr>
        <p:spPr>
          <a:xfrm>
            <a:off x="311700" y="7570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Scene Extract #1 - </a:t>
            </a:r>
            <a:r>
              <a:rPr lang="it"/>
              <a:t>Nationality and Identity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 </a:t>
            </a:r>
            <a:endParaRPr b="1" i="0" sz="42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20" name="Google Shape;120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618929"/>
            <a:ext cx="1458114" cy="524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46086" y="4618925"/>
            <a:ext cx="1218589" cy="47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27" title="Nationality and Identity - Croydon Avengers Extract 2 HD.mp4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86000" y="857250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8"/>
          <p:cNvSpPr txBox="1"/>
          <p:nvPr>
            <p:ph type="title"/>
          </p:nvPr>
        </p:nvSpPr>
        <p:spPr>
          <a:xfrm>
            <a:off x="311700" y="145925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Scene Extract - Nationalit</a:t>
            </a:r>
            <a:r>
              <a:rPr lang="it"/>
              <a:t>y and Identity (Script)</a:t>
            </a:r>
            <a:endParaRPr b="1" i="0" sz="42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28" name="Google Shape;128;p28"/>
          <p:cNvSpPr txBox="1"/>
          <p:nvPr>
            <p:ph idx="1" type="body"/>
          </p:nvPr>
        </p:nvSpPr>
        <p:spPr>
          <a:xfrm>
            <a:off x="311700" y="793200"/>
            <a:ext cx="8520600" cy="3557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lang="it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AISHA: How does this stop us from eating cold baked beans again tonight?</a:t>
            </a:r>
            <a:endParaRPr b="1" sz="1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LAURE:	Oh, </a:t>
            </a:r>
            <a:r>
              <a:rPr b="1" lang="it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it’s a small price to become</a:t>
            </a: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British</a:t>
            </a:r>
            <a:r>
              <a:rPr b="1" lang="it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!</a:t>
            </a:r>
            <a:endParaRPr b="1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AISHA:	I don’t want to be white. I’m Iraqi.</a:t>
            </a:r>
            <a:endParaRPr b="1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PETR:	Why you come here? Why you no go Muslim country?</a:t>
            </a:r>
            <a:endParaRPr b="1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AISHA:	Don’t confuse religion with nationality.</a:t>
            </a:r>
            <a:endParaRPr b="1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LAURE: 	Like you confusing skin colour with nationality?</a:t>
            </a:r>
            <a:endParaRPr b="1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AISHA:	Everything white is right to you, Laure.</a:t>
            </a:r>
            <a:endParaRPr b="1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PETR:	That because it true.</a:t>
            </a:r>
            <a:endParaRPr b="1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AISHA:	Idiot. (</a:t>
            </a:r>
            <a:r>
              <a:rPr b="1" i="1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Jogs LAURE.</a:t>
            </a: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And you. Why are you taking his side? </a:t>
            </a:r>
            <a:endParaRPr b="1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LAURE:	</a:t>
            </a:r>
            <a:r>
              <a:rPr b="1" lang="it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You know me better than that Aisha</a:t>
            </a: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 We promised we’d use our powers                     for good, whatever happens.</a:t>
            </a:r>
            <a:endParaRPr b="1" i="0" sz="18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129" name="Google Shape;129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9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rPr>
              <a:t>British Identity</a:t>
            </a:r>
            <a:endParaRPr b="1" i="0" sz="4200" u="none" cap="none" strike="noStrike">
              <a:solidFill>
                <a:schemeClr val="accent1"/>
              </a:solidFill>
              <a:highlight>
                <a:schemeClr val="dk1"/>
              </a:highlight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36" name="Google Shape;136;p29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0" i="0" lang="it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does it mean to be British? 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0" i="0" lang="it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has the notion of Britishness evolved over time?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0" i="0" lang="it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are British Values?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137" name="Google Shape;137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9"/>
          <p:cNvSpPr txBox="1"/>
          <p:nvPr/>
        </p:nvSpPr>
        <p:spPr>
          <a:xfrm>
            <a:off x="1497150" y="2846900"/>
            <a:ext cx="6149700" cy="1275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t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Democracy, the rule of law, individual liberty, and mutual respect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0"/>
          <p:cNvSpPr txBox="1"/>
          <p:nvPr>
            <p:ph type="title"/>
          </p:nvPr>
        </p:nvSpPr>
        <p:spPr>
          <a:xfrm>
            <a:off x="311700" y="7570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Scene Extract #2 - Becoming British </a:t>
            </a:r>
            <a:endParaRPr b="1" i="0" sz="42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45" name="Google Shape;145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618929"/>
            <a:ext cx="1458114" cy="524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46086" y="4618925"/>
            <a:ext cx="1218589" cy="47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30" title="Croydon Avengers Extract 5 HD - Becoming British.mp4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86000" y="857250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1"/>
          <p:cNvSpPr txBox="1"/>
          <p:nvPr>
            <p:ph type="title"/>
          </p:nvPr>
        </p:nvSpPr>
        <p:spPr>
          <a:xfrm>
            <a:off x="311700" y="7570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Scene Extract #2 - Becoming British (Script) </a:t>
            </a:r>
            <a:endParaRPr b="1" i="0" sz="42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53" name="Google Shape;153;p31"/>
          <p:cNvSpPr txBox="1"/>
          <p:nvPr>
            <p:ph idx="1" type="body"/>
          </p:nvPr>
        </p:nvSpPr>
        <p:spPr>
          <a:xfrm>
            <a:off x="311700" y="876700"/>
            <a:ext cx="4145100" cy="37422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lang="it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PETR: (To LAURE) Or we say Aisha Islamic terrorist. Arrest her to police. Then we become citizen.</a:t>
            </a:r>
            <a:endParaRPr b="1" sz="1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lang="it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AISHA: Like you could approach the police!</a:t>
            </a:r>
            <a:endParaRPr b="1" sz="1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lang="it"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PETR: For you, I could/</a:t>
            </a:r>
            <a:endParaRPr b="1" sz="1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LAURE:	Why do you keep hating on each other?</a:t>
            </a:r>
            <a:endParaRPr b="1" sz="1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AISHA:	Why not? Oh, because we’re immigrants?</a:t>
            </a:r>
            <a:r>
              <a:rPr b="1" i="1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b="1" sz="1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PETR:	(</a:t>
            </a:r>
            <a:r>
              <a:rPr b="1" i="1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To LAURE</a:t>
            </a: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Nine years you act like angel, UK still say you no British, go back to Congo. </a:t>
            </a:r>
            <a:endParaRPr b="1" sz="1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LAURE:	(</a:t>
            </a:r>
            <a:r>
              <a:rPr b="1" i="1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Fingers her African fabric</a:t>
            </a: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My mother taught me it is good to be good.</a:t>
            </a:r>
            <a:endParaRPr b="1" sz="1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4" name="Google Shape;154;p31"/>
          <p:cNvSpPr txBox="1"/>
          <p:nvPr/>
        </p:nvSpPr>
        <p:spPr>
          <a:xfrm>
            <a:off x="4687125" y="867975"/>
            <a:ext cx="4145100" cy="37422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it">
                <a:latin typeface="Courier New"/>
                <a:ea typeface="Courier New"/>
                <a:cs typeface="Courier New"/>
                <a:sym typeface="Courier New"/>
              </a:rPr>
              <a:t>AISHA:	Please. Make a mistake or do something wrong and you’re not a citizen you’re on the next plane home</a:t>
            </a: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...They can act anyhow they like, they can get angry, be prejudiced, but the second I step out of line, it’s, ‘Oh, you know what Muslims are like’. And I must explain myself for doing what people do.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PETR:	Like I must explain myself because I gay.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AISHA:	It’s not the same thing.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PETR:	Same difference.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LAURE:	Look, we need a plan.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Google Shape;155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618929"/>
            <a:ext cx="1458114" cy="524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46086" y="4618925"/>
            <a:ext cx="1218589" cy="47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2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rPr>
              <a:t>Personal Identity</a:t>
            </a:r>
            <a:endParaRPr b="1" i="0" sz="4200" u="none" cap="none" strike="noStrike">
              <a:solidFill>
                <a:schemeClr val="accent1"/>
              </a:solidFill>
              <a:highlight>
                <a:schemeClr val="dk1"/>
              </a:highlight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62" name="Google Shape;162;p32"/>
          <p:cNvSpPr txBox="1"/>
          <p:nvPr>
            <p:ph idx="1" type="body"/>
          </p:nvPr>
        </p:nvSpPr>
        <p:spPr>
          <a:xfrm>
            <a:off x="311700" y="1228675"/>
            <a:ext cx="8520600" cy="31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0" i="0" lang="it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is identity?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0" i="0" lang="it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is it constructed? 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0" i="0" lang="it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 you in control of your own identity? 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0" i="0" lang="it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Can you change it? 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0" i="0" lang="it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if part of your identity is causing you to struggle?</a:t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163" name="Google Shape;163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3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</a:pPr>
            <a:r>
              <a:rPr b="1" i="0" lang="it" sz="4200" u="none" cap="none" strike="noStrike">
                <a:solidFill>
                  <a:schemeClr val="accent1"/>
                </a:solidFill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rPr>
              <a:t>In someone else’s shoes...</a:t>
            </a:r>
            <a:endParaRPr b="1" i="0" sz="4200" u="none" cap="none" strike="noStrike">
              <a:solidFill>
                <a:schemeClr val="accent1"/>
              </a:solidFill>
              <a:highlight>
                <a:schemeClr val="dk1"/>
              </a:highlight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70" name="Google Shape;170;p33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Choose one of the characters (Aisha, Laure or Petr) and imagine that you are them.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 a poem to show how they are feeling at the moment.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916"/>
              </a:lnSpc>
              <a:spcBef>
                <a:spcPts val="1000"/>
              </a:spcBef>
              <a:spcAft>
                <a:spcPts val="800"/>
              </a:spcAft>
              <a:buClr>
                <a:schemeClr val="dk2"/>
              </a:buClr>
              <a:buSzPts val="1800"/>
              <a:buFont typeface="Source Code Pro"/>
              <a:buNone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 might want to consider… </a:t>
            </a:r>
            <a:endParaRPr b="0" i="0" sz="18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171" name="Google Shape;171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37173"/>
            <a:ext cx="2241373" cy="80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849" y="4387237"/>
            <a:ext cx="1813637" cy="7062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33"/>
          <p:cNvSpPr txBox="1"/>
          <p:nvPr/>
        </p:nvSpPr>
        <p:spPr>
          <a:xfrm>
            <a:off x="2191950" y="2571750"/>
            <a:ext cx="4760100" cy="1428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do they feel about themselves? 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are they confused about? 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do they think others see them? 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b="0" i="0" lang="it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Who do they want to be?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