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anva Sans" charset="1" panose="020B0503030501040103"/>
      <p:regular r:id="rId22"/>
    </p:embeddedFont>
    <p:embeddedFont>
      <p:font typeface="Canva Sans Bold" charset="1" panose="020B08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24" Target="../media/image26.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24" Target="../media/image27.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24" Target="../media/image28.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24" Target="../media/image28.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24" Target="../media/image28.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24" Target="../media/image29.png" Type="http://schemas.openxmlformats.org/officeDocument/2006/relationships/image"/><Relationship Id="rId25" Target="../media/image30.svg" Type="http://schemas.openxmlformats.org/officeDocument/2006/relationships/image"/><Relationship Id="rId26" Target="../media/image3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24" Target="../media/image23.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18" Target="../media/image19.png" Type="http://schemas.openxmlformats.org/officeDocument/2006/relationships/image"/><Relationship Id="rId19" Target="../media/image20.svg" Type="http://schemas.openxmlformats.org/officeDocument/2006/relationships/image"/><Relationship Id="rId2" Target="../media/image1.png" Type="http://schemas.openxmlformats.org/officeDocument/2006/relationships/image"/><Relationship Id="rId20" Target="../media/image21.png" Type="http://schemas.openxmlformats.org/officeDocument/2006/relationships/image"/><Relationship Id="rId21" Target="../media/image22.png" Type="http://schemas.openxmlformats.org/officeDocument/2006/relationships/image"/><Relationship Id="rId22" Target="../media/image24.png" Type="http://schemas.openxmlformats.org/officeDocument/2006/relationships/image"/><Relationship Id="rId23" Target="../media/image25.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3" id="13"/>
          <p:cNvSpPr txBox="true"/>
          <p:nvPr/>
        </p:nvSpPr>
        <p:spPr>
          <a:xfrm rot="0">
            <a:off x="1434020" y="2860419"/>
            <a:ext cx="15973174" cy="2662074"/>
          </a:xfrm>
          <a:prstGeom prst="rect">
            <a:avLst/>
          </a:prstGeom>
        </p:spPr>
        <p:txBody>
          <a:bodyPr anchor="t" rtlCol="false" tIns="0" lIns="0" bIns="0" rIns="0">
            <a:spAutoFit/>
          </a:bodyPr>
          <a:lstStyle/>
          <a:p>
            <a:pPr algn="ctr">
              <a:lnSpc>
                <a:spcPts val="21796"/>
              </a:lnSpc>
            </a:pPr>
            <a:r>
              <a:rPr lang="en-US" sz="15568">
                <a:solidFill>
                  <a:srgbClr val="FFFFFF"/>
                </a:solidFill>
                <a:latin typeface="Canva Sans"/>
                <a:ea typeface="Canva Sans"/>
                <a:cs typeface="Canva Sans"/>
                <a:sym typeface="Canva Sans"/>
              </a:rPr>
              <a:t>Routes to Roots</a:t>
            </a:r>
          </a:p>
        </p:txBody>
      </p:sp>
      <p:sp>
        <p:nvSpPr>
          <p:cNvPr name="TextBox 14" id="14"/>
          <p:cNvSpPr txBox="true"/>
          <p:nvPr/>
        </p:nvSpPr>
        <p:spPr>
          <a:xfrm rot="0">
            <a:off x="5437586" y="5654886"/>
            <a:ext cx="7412829" cy="720136"/>
          </a:xfrm>
          <a:prstGeom prst="rect">
            <a:avLst/>
          </a:prstGeom>
        </p:spPr>
        <p:txBody>
          <a:bodyPr anchor="t" rtlCol="false" tIns="0" lIns="0" bIns="0" rIns="0">
            <a:spAutoFit/>
          </a:bodyPr>
          <a:lstStyle/>
          <a:p>
            <a:pPr algn="ctr">
              <a:lnSpc>
                <a:spcPts val="5982"/>
              </a:lnSpc>
            </a:pPr>
            <a:r>
              <a:rPr lang="en-US" sz="4273">
                <a:solidFill>
                  <a:srgbClr val="FFFFFF"/>
                </a:solidFill>
                <a:latin typeface="Canva Sans"/>
                <a:ea typeface="Canva Sans"/>
                <a:cs typeface="Canva Sans"/>
                <a:sym typeface="Canva Sans"/>
              </a:rPr>
              <a:t>A celebration of migration</a:t>
            </a:r>
          </a:p>
        </p:txBody>
      </p:sp>
      <p:sp>
        <p:nvSpPr>
          <p:cNvPr name="TextBox 15" id="15"/>
          <p:cNvSpPr txBox="true"/>
          <p:nvPr/>
        </p:nvSpPr>
        <p:spPr>
          <a:xfrm rot="0">
            <a:off x="6599932" y="6517897"/>
            <a:ext cx="5088136" cy="613409"/>
          </a:xfrm>
          <a:prstGeom prst="rect">
            <a:avLst/>
          </a:prstGeom>
        </p:spPr>
        <p:txBody>
          <a:bodyPr anchor="t" rtlCol="false" tIns="0" lIns="0" bIns="0" rIns="0">
            <a:spAutoFit/>
          </a:bodyPr>
          <a:lstStyle/>
          <a:p>
            <a:pPr algn="ctr">
              <a:lnSpc>
                <a:spcPts val="5040"/>
              </a:lnSpc>
            </a:pPr>
            <a:r>
              <a:rPr lang="en-US" sz="3600" b="true">
                <a:solidFill>
                  <a:srgbClr val="FFFFFF"/>
                </a:solidFill>
                <a:latin typeface="Canva Sans Bold"/>
                <a:ea typeface="Canva Sans Bold"/>
                <a:cs typeface="Canva Sans Bold"/>
                <a:sym typeface="Canva Sans Bold"/>
              </a:rPr>
              <a:t>KS2 Learning Resource</a:t>
            </a:r>
          </a:p>
        </p:txBody>
      </p:sp>
      <p:sp>
        <p:nvSpPr>
          <p:cNvPr name="Freeform 16" id="16"/>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7" id="17"/>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1901766" y="2801144"/>
            <a:ext cx="13843890" cy="2787649"/>
          </a:xfrm>
          <a:prstGeom prst="rect">
            <a:avLst/>
          </a:prstGeom>
        </p:spPr>
        <p:txBody>
          <a:bodyPr anchor="t" rtlCol="false" tIns="0" lIns="0" bIns="0" rIns="0">
            <a:spAutoFit/>
          </a:bodyPr>
          <a:lstStyle/>
          <a:p>
            <a:pPr algn="ctr">
              <a:lnSpc>
                <a:spcPts val="11200"/>
              </a:lnSpc>
              <a:spcBef>
                <a:spcPct val="0"/>
              </a:spcBef>
            </a:pPr>
            <a:r>
              <a:rPr lang="en-US" sz="8000">
                <a:solidFill>
                  <a:srgbClr val="FFFFFF"/>
                </a:solidFill>
                <a:latin typeface="Canva Sans"/>
                <a:ea typeface="Canva Sans"/>
                <a:cs typeface="Canva Sans"/>
                <a:sym typeface="Canva Sans"/>
              </a:rPr>
              <a:t>Let’s get thinking about...your local area!</a:t>
            </a:r>
          </a:p>
        </p:txBody>
      </p:sp>
      <p:sp>
        <p:nvSpPr>
          <p:cNvPr name="TextBox 16" id="16"/>
          <p:cNvSpPr txBox="true"/>
          <p:nvPr/>
        </p:nvSpPr>
        <p:spPr>
          <a:xfrm rot="0">
            <a:off x="2222055" y="5524283"/>
            <a:ext cx="13843890" cy="2057400"/>
          </a:xfrm>
          <a:prstGeom prst="rect">
            <a:avLst/>
          </a:prstGeom>
        </p:spPr>
        <p:txBody>
          <a:bodyPr anchor="t" rtlCol="false" tIns="0" lIns="0" bIns="0" rIns="0">
            <a:spAutoFit/>
          </a:bodyPr>
          <a:lstStyle/>
          <a:p>
            <a:pPr algn="ctr">
              <a:lnSpc>
                <a:spcPts val="16800"/>
              </a:lnSpc>
              <a:spcBef>
                <a:spcPct val="0"/>
              </a:spcBef>
            </a:pPr>
            <a:r>
              <a:rPr lang="en-US" sz="12000">
                <a:solidFill>
                  <a:srgbClr val="FFFFFF"/>
                </a:solidFill>
                <a:latin typeface="Canva Sans"/>
                <a:ea typeface="Canva Sans"/>
                <a:cs typeface="Canva Sans"/>
                <a:sym typeface="Canva Sans"/>
              </a:rPr>
              <a:t>BRADFORD</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Freeform 15" id="15"/>
          <p:cNvSpPr/>
          <p:nvPr/>
        </p:nvSpPr>
        <p:spPr>
          <a:xfrm flipH="false" flipV="false" rot="0">
            <a:off x="11241252" y="4023621"/>
            <a:ext cx="5032301" cy="3019381"/>
          </a:xfrm>
          <a:custGeom>
            <a:avLst/>
            <a:gdLst/>
            <a:ahLst/>
            <a:cxnLst/>
            <a:rect r="r" b="b" t="t" l="l"/>
            <a:pathLst>
              <a:path h="3019381" w="5032301">
                <a:moveTo>
                  <a:pt x="0" y="0"/>
                </a:moveTo>
                <a:lnTo>
                  <a:pt x="5032301" y="0"/>
                </a:lnTo>
                <a:lnTo>
                  <a:pt x="5032301" y="3019381"/>
                </a:lnTo>
                <a:lnTo>
                  <a:pt x="0" y="3019381"/>
                </a:lnTo>
                <a:lnTo>
                  <a:pt x="0" y="0"/>
                </a:lnTo>
                <a:close/>
              </a:path>
            </a:pathLst>
          </a:custGeom>
          <a:blipFill>
            <a:blip r:embed="rId24"/>
            <a:stretch>
              <a:fillRect l="0" t="0" r="0" b="0"/>
            </a:stretch>
          </a:blipFill>
        </p:spPr>
      </p:sp>
      <p:sp>
        <p:nvSpPr>
          <p:cNvPr name="TextBox 16" id="16"/>
          <p:cNvSpPr txBox="true"/>
          <p:nvPr/>
        </p:nvSpPr>
        <p:spPr>
          <a:xfrm rot="0">
            <a:off x="3706639" y="1708498"/>
            <a:ext cx="10874722" cy="1368424"/>
          </a:xfrm>
          <a:prstGeom prst="rect">
            <a:avLst/>
          </a:prstGeom>
        </p:spPr>
        <p:txBody>
          <a:bodyPr anchor="t" rtlCol="false" tIns="0" lIns="0" bIns="0" rIns="0">
            <a:spAutoFit/>
          </a:bodyPr>
          <a:lstStyle/>
          <a:p>
            <a:pPr algn="ctr">
              <a:lnSpc>
                <a:spcPts val="11200"/>
              </a:lnSpc>
              <a:spcBef>
                <a:spcPct val="0"/>
              </a:spcBef>
            </a:pPr>
            <a:r>
              <a:rPr lang="en-US" sz="8000">
                <a:solidFill>
                  <a:srgbClr val="FFFFFF"/>
                </a:solidFill>
                <a:latin typeface="Canva Sans"/>
                <a:ea typeface="Canva Sans"/>
                <a:cs typeface="Canva Sans"/>
                <a:sym typeface="Canva Sans"/>
              </a:rPr>
              <a:t>Arriving in BRADFORD</a:t>
            </a:r>
          </a:p>
        </p:txBody>
      </p:sp>
      <p:sp>
        <p:nvSpPr>
          <p:cNvPr name="TextBox 17" id="17"/>
          <p:cNvSpPr txBox="true"/>
          <p:nvPr/>
        </p:nvSpPr>
        <p:spPr>
          <a:xfrm rot="0">
            <a:off x="1901766" y="3454642"/>
            <a:ext cx="8890505" cy="5330825"/>
          </a:xfrm>
          <a:prstGeom prst="rect">
            <a:avLst/>
          </a:prstGeom>
        </p:spPr>
        <p:txBody>
          <a:bodyPr anchor="t" rtlCol="false" tIns="0" lIns="0" bIns="0" rIns="0">
            <a:spAutoFit/>
          </a:bodyPr>
          <a:lstStyle/>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Over 65 years ago, many people came to Bradford from places like India, Pakistan, Bangladesh.</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They came to work in big factories called mills that made cloth from wool.</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At first, mostly men came alone to work, then later their families joined them.</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They brought their languages, clothes, food, and religions like Islam, Hinduism, and Sikhism.</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Today, Bradford is a special city with many different people and cultures living together!</a:t>
            </a:r>
          </a:p>
          <a:p>
            <a:pPr algn="l">
              <a:lnSpc>
                <a:spcPts val="3499"/>
              </a:lnSpc>
            </a:pPr>
          </a:p>
          <a:p>
            <a:pPr algn="l">
              <a:lnSpc>
                <a:spcPts val="4200"/>
              </a:lnSpc>
            </a:pPr>
          </a:p>
        </p:txBody>
      </p:sp>
      <p:sp>
        <p:nvSpPr>
          <p:cNvPr name="TextBox 18" id="18"/>
          <p:cNvSpPr txBox="true"/>
          <p:nvPr/>
        </p:nvSpPr>
        <p:spPr>
          <a:xfrm rot="0">
            <a:off x="11038277" y="7158015"/>
            <a:ext cx="5330045" cy="701675"/>
          </a:xfrm>
          <a:prstGeom prst="rect">
            <a:avLst/>
          </a:prstGeom>
        </p:spPr>
        <p:txBody>
          <a:bodyPr anchor="t" rtlCol="false" tIns="0" lIns="0" bIns="0" rIns="0">
            <a:spAutoFit/>
          </a:bodyPr>
          <a:lstStyle/>
          <a:p>
            <a:pPr algn="ctr">
              <a:lnSpc>
                <a:spcPts val="2800"/>
              </a:lnSpc>
              <a:spcBef>
                <a:spcPct val="0"/>
              </a:spcBef>
            </a:pPr>
            <a:r>
              <a:rPr lang="en-US" sz="2000">
                <a:solidFill>
                  <a:srgbClr val="FFFFFF"/>
                </a:solidFill>
                <a:latin typeface="Canva Sans"/>
                <a:ea typeface="Canva Sans"/>
                <a:cs typeface="Canva Sans"/>
                <a:sym typeface="Canva Sans"/>
              </a:rPr>
              <a:t>Have you spotted buildings like this around Bradford? They’re called textile mills!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3706639" y="1708498"/>
            <a:ext cx="10874722" cy="1368424"/>
          </a:xfrm>
          <a:prstGeom prst="rect">
            <a:avLst/>
          </a:prstGeom>
        </p:spPr>
        <p:txBody>
          <a:bodyPr anchor="t" rtlCol="false" tIns="0" lIns="0" bIns="0" rIns="0">
            <a:spAutoFit/>
          </a:bodyPr>
          <a:lstStyle/>
          <a:p>
            <a:pPr algn="ctr">
              <a:lnSpc>
                <a:spcPts val="11200"/>
              </a:lnSpc>
              <a:spcBef>
                <a:spcPct val="0"/>
              </a:spcBef>
            </a:pPr>
            <a:r>
              <a:rPr lang="en-US" sz="8000">
                <a:solidFill>
                  <a:srgbClr val="FFFFFF"/>
                </a:solidFill>
                <a:latin typeface="Canva Sans"/>
                <a:ea typeface="Canva Sans"/>
                <a:cs typeface="Canva Sans"/>
                <a:sym typeface="Canva Sans"/>
              </a:rPr>
              <a:t>Arriving in BRADFORD</a:t>
            </a:r>
          </a:p>
        </p:txBody>
      </p:sp>
      <p:sp>
        <p:nvSpPr>
          <p:cNvPr name="TextBox 16" id="16"/>
          <p:cNvSpPr txBox="true"/>
          <p:nvPr/>
        </p:nvSpPr>
        <p:spPr>
          <a:xfrm rot="0">
            <a:off x="1901766" y="3454642"/>
            <a:ext cx="8890505" cy="5330825"/>
          </a:xfrm>
          <a:prstGeom prst="rect">
            <a:avLst/>
          </a:prstGeom>
        </p:spPr>
        <p:txBody>
          <a:bodyPr anchor="t" rtlCol="false" tIns="0" lIns="0" bIns="0" rIns="0">
            <a:spAutoFit/>
          </a:bodyPr>
          <a:lstStyle/>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Over 65 years ago, many people came to Bradford from places like India, Pakistan, Bangladesh.</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They came to work in big factories called mills that made cloth from wool.</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At first, mostly men came alone to work, then later their families joined them.</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They brought their languages, clothes, food, and religions like Islam, Hinduism, and Sikhism.</a:t>
            </a:r>
          </a:p>
          <a:p>
            <a:pPr algn="l" marL="539749" indent="-269875" lvl="1">
              <a:lnSpc>
                <a:spcPts val="3499"/>
              </a:lnSpc>
              <a:buFont typeface="Arial"/>
              <a:buChar char="•"/>
            </a:pPr>
            <a:r>
              <a:rPr lang="en-US" sz="2499">
                <a:solidFill>
                  <a:srgbClr val="FFFFFF"/>
                </a:solidFill>
                <a:latin typeface="Canva Sans"/>
                <a:ea typeface="Canva Sans"/>
                <a:cs typeface="Canva Sans"/>
                <a:sym typeface="Canva Sans"/>
              </a:rPr>
              <a:t>Today, Bradford is a special city with many different people and cultures living together!</a:t>
            </a:r>
          </a:p>
          <a:p>
            <a:pPr algn="l">
              <a:lnSpc>
                <a:spcPts val="3499"/>
              </a:lnSpc>
            </a:pPr>
          </a:p>
          <a:p>
            <a:pPr algn="l">
              <a:lnSpc>
                <a:spcPts val="4200"/>
              </a:lnSpc>
            </a:pPr>
          </a:p>
        </p:txBody>
      </p:sp>
      <p:sp>
        <p:nvSpPr>
          <p:cNvPr name="TextBox 17" id="17"/>
          <p:cNvSpPr txBox="true"/>
          <p:nvPr/>
        </p:nvSpPr>
        <p:spPr>
          <a:xfrm rot="0">
            <a:off x="11038277" y="7459021"/>
            <a:ext cx="5330045" cy="1054100"/>
          </a:xfrm>
          <a:prstGeom prst="rect">
            <a:avLst/>
          </a:prstGeom>
        </p:spPr>
        <p:txBody>
          <a:bodyPr anchor="t" rtlCol="false" tIns="0" lIns="0" bIns="0" rIns="0">
            <a:spAutoFit/>
          </a:bodyPr>
          <a:lstStyle/>
          <a:p>
            <a:pPr algn="ctr">
              <a:lnSpc>
                <a:spcPts val="2800"/>
              </a:lnSpc>
              <a:spcBef>
                <a:spcPct val="0"/>
              </a:spcBef>
            </a:pPr>
            <a:r>
              <a:rPr lang="en-US" sz="2000">
                <a:solidFill>
                  <a:srgbClr val="FFFFFF"/>
                </a:solidFill>
                <a:latin typeface="Canva Sans"/>
                <a:ea typeface="Canva Sans"/>
                <a:cs typeface="Canva Sans"/>
                <a:sym typeface="Canva Sans"/>
              </a:rPr>
              <a:t>This is a picture of a South Asian man working in a Bradford textile mill in the 1960s!</a:t>
            </a:r>
          </a:p>
        </p:txBody>
      </p:sp>
      <p:sp>
        <p:nvSpPr>
          <p:cNvPr name="Freeform 18" id="18"/>
          <p:cNvSpPr/>
          <p:nvPr/>
        </p:nvSpPr>
        <p:spPr>
          <a:xfrm flipH="false" flipV="false" rot="0">
            <a:off x="12108742" y="3502267"/>
            <a:ext cx="3189115" cy="3826938"/>
          </a:xfrm>
          <a:custGeom>
            <a:avLst/>
            <a:gdLst/>
            <a:ahLst/>
            <a:cxnLst/>
            <a:rect r="r" b="b" t="t" l="l"/>
            <a:pathLst>
              <a:path h="3826938" w="3189115">
                <a:moveTo>
                  <a:pt x="0" y="0"/>
                </a:moveTo>
                <a:lnTo>
                  <a:pt x="3189115" y="0"/>
                </a:lnTo>
                <a:lnTo>
                  <a:pt x="3189115" y="3826938"/>
                </a:lnTo>
                <a:lnTo>
                  <a:pt x="0" y="3826938"/>
                </a:lnTo>
                <a:lnTo>
                  <a:pt x="0" y="0"/>
                </a:lnTo>
                <a:close/>
              </a:path>
            </a:pathLst>
          </a:custGeom>
          <a:blipFill>
            <a:blip r:embed="rId24"/>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2548830" y="1708498"/>
            <a:ext cx="13190339" cy="1368424"/>
          </a:xfrm>
          <a:prstGeom prst="rect">
            <a:avLst/>
          </a:prstGeom>
        </p:spPr>
        <p:txBody>
          <a:bodyPr anchor="t" rtlCol="false" tIns="0" lIns="0" bIns="0" rIns="0">
            <a:spAutoFit/>
          </a:bodyPr>
          <a:lstStyle/>
          <a:p>
            <a:pPr algn="ctr">
              <a:lnSpc>
                <a:spcPts val="11200"/>
              </a:lnSpc>
              <a:spcBef>
                <a:spcPct val="0"/>
              </a:spcBef>
            </a:pPr>
            <a:r>
              <a:rPr lang="en-US" sz="8000">
                <a:solidFill>
                  <a:srgbClr val="FFFFFF"/>
                </a:solidFill>
                <a:latin typeface="Canva Sans"/>
                <a:ea typeface="Canva Sans"/>
                <a:cs typeface="Canva Sans"/>
                <a:sym typeface="Canva Sans"/>
              </a:rPr>
              <a:t>Home by Sharena Lee Satti</a:t>
            </a:r>
          </a:p>
        </p:txBody>
      </p:sp>
      <p:sp>
        <p:nvSpPr>
          <p:cNvPr name="TextBox 16" id="16"/>
          <p:cNvSpPr txBox="true"/>
          <p:nvPr/>
        </p:nvSpPr>
        <p:spPr>
          <a:xfrm rot="0">
            <a:off x="1319177" y="3710299"/>
            <a:ext cx="8890505" cy="5330825"/>
          </a:xfrm>
          <a:prstGeom prst="rect">
            <a:avLst/>
          </a:prstGeom>
        </p:spPr>
        <p:txBody>
          <a:bodyPr anchor="t" rtlCol="false" tIns="0" lIns="0" bIns="0" rIns="0">
            <a:spAutoFit/>
          </a:bodyPr>
          <a:lstStyle/>
          <a:p>
            <a:pPr algn="ctr">
              <a:lnSpc>
                <a:spcPts val="3499"/>
              </a:lnSpc>
            </a:pPr>
            <a:r>
              <a:rPr lang="en-US" sz="2499">
                <a:solidFill>
                  <a:srgbClr val="FFFFFF"/>
                </a:solidFill>
                <a:latin typeface="Canva Sans"/>
                <a:ea typeface="Canva Sans"/>
                <a:cs typeface="Canva Sans"/>
                <a:sym typeface="Canva Sans"/>
              </a:rPr>
              <a:t>Home is our mother’s arms.</a:t>
            </a:r>
          </a:p>
          <a:p>
            <a:pPr algn="ctr">
              <a:lnSpc>
                <a:spcPts val="3499"/>
              </a:lnSpc>
            </a:pPr>
            <a:r>
              <a:rPr lang="en-US" sz="2499">
                <a:solidFill>
                  <a:srgbClr val="FFFFFF"/>
                </a:solidFill>
                <a:latin typeface="Canva Sans"/>
                <a:ea typeface="Canva Sans"/>
                <a:cs typeface="Canva Sans"/>
                <a:sym typeface="Canva Sans"/>
              </a:rPr>
              <a:t>Every storm she calms.</a:t>
            </a:r>
          </a:p>
          <a:p>
            <a:pPr algn="ctr">
              <a:lnSpc>
                <a:spcPts val="3499"/>
              </a:lnSpc>
            </a:pPr>
            <a:r>
              <a:rPr lang="en-US" sz="2499">
                <a:solidFill>
                  <a:srgbClr val="FFFFFF"/>
                </a:solidFill>
                <a:latin typeface="Canva Sans"/>
                <a:ea typeface="Canva Sans"/>
                <a:cs typeface="Canva Sans"/>
                <a:sym typeface="Canva Sans"/>
              </a:rPr>
              <a:t>With her loving heart and</a:t>
            </a:r>
          </a:p>
          <a:p>
            <a:pPr algn="ctr">
              <a:lnSpc>
                <a:spcPts val="3499"/>
              </a:lnSpc>
            </a:pPr>
            <a:r>
              <a:rPr lang="en-US" sz="2499">
                <a:solidFill>
                  <a:srgbClr val="FFFFFF"/>
                </a:solidFill>
                <a:latin typeface="Canva Sans"/>
                <a:ea typeface="Canva Sans"/>
                <a:cs typeface="Canva Sans"/>
                <a:sym typeface="Canva Sans"/>
              </a:rPr>
              <a:t>protection from harm. </a:t>
            </a:r>
          </a:p>
          <a:p>
            <a:pPr algn="ctr">
              <a:lnSpc>
                <a:spcPts val="3499"/>
              </a:lnSpc>
            </a:pPr>
          </a:p>
          <a:p>
            <a:pPr algn="ctr">
              <a:lnSpc>
                <a:spcPts val="3499"/>
              </a:lnSpc>
            </a:pPr>
            <a:r>
              <a:rPr lang="en-US" sz="2499">
                <a:solidFill>
                  <a:srgbClr val="FFFFFF"/>
                </a:solidFill>
                <a:latin typeface="Canva Sans"/>
                <a:ea typeface="Canva Sans"/>
                <a:cs typeface="Canva Sans"/>
                <a:sym typeface="Canva Sans"/>
              </a:rPr>
              <a:t>Home is our parents.</a:t>
            </a:r>
          </a:p>
          <a:p>
            <a:pPr algn="ctr">
              <a:lnSpc>
                <a:spcPts val="3499"/>
              </a:lnSpc>
            </a:pPr>
            <a:r>
              <a:rPr lang="en-US" sz="2499">
                <a:solidFill>
                  <a:srgbClr val="FFFFFF"/>
                </a:solidFill>
                <a:latin typeface="Canva Sans"/>
                <a:ea typeface="Canva Sans"/>
                <a:cs typeface="Canva Sans"/>
                <a:sym typeface="Canva Sans"/>
              </a:rPr>
              <a:t>With them is our strength. </a:t>
            </a:r>
          </a:p>
          <a:p>
            <a:pPr algn="ctr">
              <a:lnSpc>
                <a:spcPts val="3499"/>
              </a:lnSpc>
            </a:pPr>
            <a:r>
              <a:rPr lang="en-US" sz="2499">
                <a:solidFill>
                  <a:srgbClr val="FFFFFF"/>
                </a:solidFill>
                <a:latin typeface="Canva Sans"/>
                <a:ea typeface="Canva Sans"/>
                <a:cs typeface="Canva Sans"/>
                <a:sym typeface="Canva Sans"/>
              </a:rPr>
              <a:t>Home is the length of the ocean. </a:t>
            </a:r>
          </a:p>
          <a:p>
            <a:pPr algn="ctr">
              <a:lnSpc>
                <a:spcPts val="3499"/>
              </a:lnSpc>
            </a:pPr>
            <a:r>
              <a:rPr lang="en-US" sz="2499">
                <a:solidFill>
                  <a:srgbClr val="FFFFFF"/>
                </a:solidFill>
                <a:latin typeface="Canva Sans"/>
                <a:ea typeface="Canva Sans"/>
                <a:cs typeface="Canva Sans"/>
                <a:sym typeface="Canva Sans"/>
              </a:rPr>
              <a:t>We are the grains of sand missing our sea.</a:t>
            </a:r>
          </a:p>
          <a:p>
            <a:pPr algn="ctr">
              <a:lnSpc>
                <a:spcPts val="3499"/>
              </a:lnSpc>
            </a:pPr>
          </a:p>
          <a:p>
            <a:pPr algn="ctr">
              <a:lnSpc>
                <a:spcPts val="3499"/>
              </a:lnSpc>
            </a:pPr>
          </a:p>
          <a:p>
            <a:pPr algn="ctr">
              <a:lnSpc>
                <a:spcPts val="4200"/>
              </a:lnSpc>
            </a:pPr>
          </a:p>
        </p:txBody>
      </p:sp>
      <p:sp>
        <p:nvSpPr>
          <p:cNvPr name="Freeform 17" id="17"/>
          <p:cNvSpPr/>
          <p:nvPr/>
        </p:nvSpPr>
        <p:spPr>
          <a:xfrm flipH="false" flipV="false" rot="0">
            <a:off x="9856715" y="3549525"/>
            <a:ext cx="4862313" cy="5015860"/>
          </a:xfrm>
          <a:custGeom>
            <a:avLst/>
            <a:gdLst/>
            <a:ahLst/>
            <a:cxnLst/>
            <a:rect r="r" b="b" t="t" l="l"/>
            <a:pathLst>
              <a:path h="5015860" w="4862313">
                <a:moveTo>
                  <a:pt x="0" y="0"/>
                </a:moveTo>
                <a:lnTo>
                  <a:pt x="4862313" y="0"/>
                </a:lnTo>
                <a:lnTo>
                  <a:pt x="4862313" y="5015860"/>
                </a:lnTo>
                <a:lnTo>
                  <a:pt x="0" y="5015860"/>
                </a:lnTo>
                <a:lnTo>
                  <a:pt x="0" y="0"/>
                </a:lnTo>
                <a:close/>
              </a:path>
            </a:pathLst>
          </a:custGeom>
          <a:blipFill>
            <a:blip r:embed="rId24"/>
            <a:stretch>
              <a:fillRect l="-64559" t="-30056" r="-67709" b="-10667"/>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2548830" y="1708498"/>
            <a:ext cx="13190339" cy="1368424"/>
          </a:xfrm>
          <a:prstGeom prst="rect">
            <a:avLst/>
          </a:prstGeom>
        </p:spPr>
        <p:txBody>
          <a:bodyPr anchor="t" rtlCol="false" tIns="0" lIns="0" bIns="0" rIns="0">
            <a:spAutoFit/>
          </a:bodyPr>
          <a:lstStyle/>
          <a:p>
            <a:pPr algn="ctr">
              <a:lnSpc>
                <a:spcPts val="11200"/>
              </a:lnSpc>
              <a:spcBef>
                <a:spcPct val="0"/>
              </a:spcBef>
            </a:pPr>
            <a:r>
              <a:rPr lang="en-US" sz="8000">
                <a:solidFill>
                  <a:srgbClr val="FFFFFF"/>
                </a:solidFill>
                <a:latin typeface="Canva Sans"/>
                <a:ea typeface="Canva Sans"/>
                <a:cs typeface="Canva Sans"/>
                <a:sym typeface="Canva Sans"/>
              </a:rPr>
              <a:t>Home by Sharena Lee Satti</a:t>
            </a:r>
          </a:p>
        </p:txBody>
      </p:sp>
      <p:sp>
        <p:nvSpPr>
          <p:cNvPr name="TextBox 16" id="16"/>
          <p:cNvSpPr txBox="true"/>
          <p:nvPr/>
        </p:nvSpPr>
        <p:spPr>
          <a:xfrm rot="0">
            <a:off x="2548830" y="3381170"/>
            <a:ext cx="6907834" cy="6347355"/>
          </a:xfrm>
          <a:prstGeom prst="rect">
            <a:avLst/>
          </a:prstGeom>
        </p:spPr>
        <p:txBody>
          <a:bodyPr anchor="t" rtlCol="false" tIns="0" lIns="0" bIns="0" rIns="0">
            <a:spAutoFit/>
          </a:bodyPr>
          <a:lstStyle/>
          <a:p>
            <a:pPr algn="ctr">
              <a:lnSpc>
                <a:spcPts val="1723"/>
              </a:lnSpc>
            </a:pPr>
            <a:r>
              <a:rPr lang="en-US" sz="1231">
                <a:solidFill>
                  <a:srgbClr val="FFFFFF"/>
                </a:solidFill>
                <a:latin typeface="Canva Sans"/>
                <a:ea typeface="Canva Sans"/>
                <a:cs typeface="Canva Sans"/>
                <a:sym typeface="Canva Sans"/>
              </a:rPr>
              <a:t>Home is our mother’s arms.</a:t>
            </a:r>
          </a:p>
          <a:p>
            <a:pPr algn="ctr">
              <a:lnSpc>
                <a:spcPts val="1723"/>
              </a:lnSpc>
            </a:pPr>
            <a:r>
              <a:rPr lang="en-US" sz="1231">
                <a:solidFill>
                  <a:srgbClr val="FFFFFF"/>
                </a:solidFill>
                <a:latin typeface="Canva Sans"/>
                <a:ea typeface="Canva Sans"/>
                <a:cs typeface="Canva Sans"/>
                <a:sym typeface="Canva Sans"/>
              </a:rPr>
              <a:t>Every storm she calms.</a:t>
            </a:r>
          </a:p>
          <a:p>
            <a:pPr algn="ctr">
              <a:lnSpc>
                <a:spcPts val="1723"/>
              </a:lnSpc>
            </a:pPr>
            <a:r>
              <a:rPr lang="en-US" sz="1231">
                <a:solidFill>
                  <a:srgbClr val="FFFFFF"/>
                </a:solidFill>
                <a:latin typeface="Canva Sans"/>
                <a:ea typeface="Canva Sans"/>
                <a:cs typeface="Canva Sans"/>
                <a:sym typeface="Canva Sans"/>
              </a:rPr>
              <a:t>With her loving heart and</a:t>
            </a:r>
          </a:p>
          <a:p>
            <a:pPr algn="ctr">
              <a:lnSpc>
                <a:spcPts val="1723"/>
              </a:lnSpc>
            </a:pPr>
            <a:r>
              <a:rPr lang="en-US" sz="1231">
                <a:solidFill>
                  <a:srgbClr val="FFFFFF"/>
                </a:solidFill>
                <a:latin typeface="Canva Sans"/>
                <a:ea typeface="Canva Sans"/>
                <a:cs typeface="Canva Sans"/>
                <a:sym typeface="Canva Sans"/>
              </a:rPr>
              <a:t>protection from harm. </a:t>
            </a:r>
          </a:p>
          <a:p>
            <a:pPr algn="ctr">
              <a:lnSpc>
                <a:spcPts val="1723"/>
              </a:lnSpc>
            </a:pPr>
          </a:p>
          <a:p>
            <a:pPr algn="ctr">
              <a:lnSpc>
                <a:spcPts val="1723"/>
              </a:lnSpc>
            </a:pPr>
            <a:r>
              <a:rPr lang="en-US" sz="1231">
                <a:solidFill>
                  <a:srgbClr val="FFFFFF"/>
                </a:solidFill>
                <a:latin typeface="Canva Sans"/>
                <a:ea typeface="Canva Sans"/>
                <a:cs typeface="Canva Sans"/>
                <a:sym typeface="Canva Sans"/>
              </a:rPr>
              <a:t>Home is our parents.</a:t>
            </a:r>
          </a:p>
          <a:p>
            <a:pPr algn="ctr">
              <a:lnSpc>
                <a:spcPts val="1723"/>
              </a:lnSpc>
            </a:pPr>
            <a:r>
              <a:rPr lang="en-US" sz="1231">
                <a:solidFill>
                  <a:srgbClr val="FFFFFF"/>
                </a:solidFill>
                <a:latin typeface="Canva Sans"/>
                <a:ea typeface="Canva Sans"/>
                <a:cs typeface="Canva Sans"/>
                <a:sym typeface="Canva Sans"/>
              </a:rPr>
              <a:t>With them is our strength. </a:t>
            </a:r>
          </a:p>
          <a:p>
            <a:pPr algn="ctr">
              <a:lnSpc>
                <a:spcPts val="1723"/>
              </a:lnSpc>
            </a:pPr>
            <a:r>
              <a:rPr lang="en-US" sz="1231">
                <a:solidFill>
                  <a:srgbClr val="FFFFFF"/>
                </a:solidFill>
                <a:latin typeface="Canva Sans"/>
                <a:ea typeface="Canva Sans"/>
                <a:cs typeface="Canva Sans"/>
                <a:sym typeface="Canva Sans"/>
              </a:rPr>
              <a:t>Home is the length of the ocean. </a:t>
            </a:r>
          </a:p>
          <a:p>
            <a:pPr algn="ctr">
              <a:lnSpc>
                <a:spcPts val="1723"/>
              </a:lnSpc>
            </a:pPr>
            <a:r>
              <a:rPr lang="en-US" sz="1231">
                <a:solidFill>
                  <a:srgbClr val="FFFFFF"/>
                </a:solidFill>
                <a:latin typeface="Canva Sans"/>
                <a:ea typeface="Canva Sans"/>
                <a:cs typeface="Canva Sans"/>
                <a:sym typeface="Canva Sans"/>
              </a:rPr>
              <a:t>We are the grains of sand missing our sea.</a:t>
            </a:r>
          </a:p>
          <a:p>
            <a:pPr algn="ctr">
              <a:lnSpc>
                <a:spcPts val="1723"/>
              </a:lnSpc>
            </a:pPr>
          </a:p>
          <a:p>
            <a:pPr algn="ctr">
              <a:lnSpc>
                <a:spcPts val="1723"/>
              </a:lnSpc>
            </a:pPr>
          </a:p>
          <a:p>
            <a:pPr algn="l">
              <a:lnSpc>
                <a:spcPts val="2800"/>
              </a:lnSpc>
            </a:pPr>
            <a:r>
              <a:rPr lang="en-US" sz="2000">
                <a:solidFill>
                  <a:srgbClr val="FFFFFF"/>
                </a:solidFill>
                <a:latin typeface="Canva Sans"/>
                <a:ea typeface="Canva Sans"/>
                <a:cs typeface="Canva Sans"/>
                <a:sym typeface="Canva Sans"/>
              </a:rPr>
              <a:t>Some words from this poem were block printed by hand onto a shalwar kameez by people in the Routes to Roots project.</a:t>
            </a:r>
          </a:p>
          <a:p>
            <a:pPr algn="l">
              <a:lnSpc>
                <a:spcPts val="2800"/>
              </a:lnSpc>
            </a:pPr>
          </a:p>
          <a:p>
            <a:pPr algn="l">
              <a:lnSpc>
                <a:spcPts val="2800"/>
              </a:lnSpc>
            </a:pPr>
            <a:r>
              <a:rPr lang="en-US" sz="2000">
                <a:solidFill>
                  <a:srgbClr val="FFFFFF"/>
                </a:solidFill>
                <a:latin typeface="Canva Sans"/>
                <a:ea typeface="Canva Sans"/>
                <a:cs typeface="Canva Sans"/>
                <a:sym typeface="Canva Sans"/>
              </a:rPr>
              <a:t>A shalwar kameez is a colourful and comfy outfit from countries like India, Pakistan, and Bangladesh.</a:t>
            </a:r>
          </a:p>
          <a:p>
            <a:pPr algn="l">
              <a:lnSpc>
                <a:spcPts val="2800"/>
              </a:lnSpc>
            </a:pPr>
          </a:p>
          <a:p>
            <a:pPr algn="l">
              <a:lnSpc>
                <a:spcPts val="2800"/>
              </a:lnSpc>
            </a:pPr>
            <a:r>
              <a:rPr lang="en-US" sz="2000">
                <a:solidFill>
                  <a:srgbClr val="FFFFFF"/>
                </a:solidFill>
                <a:latin typeface="Canva Sans"/>
                <a:ea typeface="Canva Sans"/>
                <a:cs typeface="Canva Sans"/>
                <a:sym typeface="Canva Sans"/>
              </a:rPr>
              <a:t>Both girls and boys wear it for festivals, prayers, and special days.</a:t>
            </a:r>
          </a:p>
          <a:p>
            <a:pPr algn="ctr">
              <a:lnSpc>
                <a:spcPts val="1723"/>
              </a:lnSpc>
            </a:pPr>
          </a:p>
          <a:p>
            <a:pPr algn="ctr">
              <a:lnSpc>
                <a:spcPts val="1723"/>
              </a:lnSpc>
            </a:pPr>
          </a:p>
          <a:p>
            <a:pPr algn="ctr">
              <a:lnSpc>
                <a:spcPts val="1723"/>
              </a:lnSpc>
            </a:pPr>
          </a:p>
          <a:p>
            <a:pPr algn="ctr">
              <a:lnSpc>
                <a:spcPts val="2068"/>
              </a:lnSpc>
            </a:pPr>
          </a:p>
        </p:txBody>
      </p:sp>
      <p:sp>
        <p:nvSpPr>
          <p:cNvPr name="Freeform 17" id="17"/>
          <p:cNvSpPr/>
          <p:nvPr/>
        </p:nvSpPr>
        <p:spPr>
          <a:xfrm flipH="false" flipV="false" rot="0">
            <a:off x="9856715" y="3549525"/>
            <a:ext cx="4862313" cy="5015860"/>
          </a:xfrm>
          <a:custGeom>
            <a:avLst/>
            <a:gdLst/>
            <a:ahLst/>
            <a:cxnLst/>
            <a:rect r="r" b="b" t="t" l="l"/>
            <a:pathLst>
              <a:path h="5015860" w="4862313">
                <a:moveTo>
                  <a:pt x="0" y="0"/>
                </a:moveTo>
                <a:lnTo>
                  <a:pt x="4862313" y="0"/>
                </a:lnTo>
                <a:lnTo>
                  <a:pt x="4862313" y="5015860"/>
                </a:lnTo>
                <a:lnTo>
                  <a:pt x="0" y="5015860"/>
                </a:lnTo>
                <a:lnTo>
                  <a:pt x="0" y="0"/>
                </a:lnTo>
                <a:close/>
              </a:path>
            </a:pathLst>
          </a:custGeom>
          <a:blipFill>
            <a:blip r:embed="rId24"/>
            <a:stretch>
              <a:fillRect l="-64559" t="-30056" r="-67709" b="-10667"/>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2548830" y="1708498"/>
            <a:ext cx="13190339" cy="1368424"/>
          </a:xfrm>
          <a:prstGeom prst="rect">
            <a:avLst/>
          </a:prstGeom>
        </p:spPr>
        <p:txBody>
          <a:bodyPr anchor="t" rtlCol="false" tIns="0" lIns="0" bIns="0" rIns="0">
            <a:spAutoFit/>
          </a:bodyPr>
          <a:lstStyle/>
          <a:p>
            <a:pPr algn="ctr">
              <a:lnSpc>
                <a:spcPts val="11200"/>
              </a:lnSpc>
              <a:spcBef>
                <a:spcPct val="0"/>
              </a:spcBef>
            </a:pPr>
            <a:r>
              <a:rPr lang="en-US" sz="8000">
                <a:solidFill>
                  <a:srgbClr val="FFFFFF"/>
                </a:solidFill>
                <a:latin typeface="Canva Sans"/>
                <a:ea typeface="Canva Sans"/>
                <a:cs typeface="Canva Sans"/>
                <a:sym typeface="Canva Sans"/>
              </a:rPr>
              <a:t>Home by Sharena Lee Satti</a:t>
            </a:r>
          </a:p>
        </p:txBody>
      </p:sp>
      <p:sp>
        <p:nvSpPr>
          <p:cNvPr name="TextBox 16" id="16"/>
          <p:cNvSpPr txBox="true"/>
          <p:nvPr/>
        </p:nvSpPr>
        <p:spPr>
          <a:xfrm rot="0">
            <a:off x="2548830" y="3381170"/>
            <a:ext cx="6907834" cy="5575830"/>
          </a:xfrm>
          <a:prstGeom prst="rect">
            <a:avLst/>
          </a:prstGeom>
        </p:spPr>
        <p:txBody>
          <a:bodyPr anchor="t" rtlCol="false" tIns="0" lIns="0" bIns="0" rIns="0">
            <a:spAutoFit/>
          </a:bodyPr>
          <a:lstStyle/>
          <a:p>
            <a:pPr algn="ctr">
              <a:lnSpc>
                <a:spcPts val="1723"/>
              </a:lnSpc>
            </a:pPr>
            <a:r>
              <a:rPr lang="en-US" sz="1231">
                <a:solidFill>
                  <a:srgbClr val="FFFFFF"/>
                </a:solidFill>
                <a:latin typeface="Canva Sans"/>
                <a:ea typeface="Canva Sans"/>
                <a:cs typeface="Canva Sans"/>
                <a:sym typeface="Canva Sans"/>
              </a:rPr>
              <a:t>Home is our mother’s arms.</a:t>
            </a:r>
          </a:p>
          <a:p>
            <a:pPr algn="ctr">
              <a:lnSpc>
                <a:spcPts val="1723"/>
              </a:lnSpc>
            </a:pPr>
            <a:r>
              <a:rPr lang="en-US" sz="1231">
                <a:solidFill>
                  <a:srgbClr val="FFFFFF"/>
                </a:solidFill>
                <a:latin typeface="Canva Sans"/>
                <a:ea typeface="Canva Sans"/>
                <a:cs typeface="Canva Sans"/>
                <a:sym typeface="Canva Sans"/>
              </a:rPr>
              <a:t>Every storm she calms.</a:t>
            </a:r>
          </a:p>
          <a:p>
            <a:pPr algn="ctr">
              <a:lnSpc>
                <a:spcPts val="1723"/>
              </a:lnSpc>
            </a:pPr>
            <a:r>
              <a:rPr lang="en-US" sz="1231">
                <a:solidFill>
                  <a:srgbClr val="FFFFFF"/>
                </a:solidFill>
                <a:latin typeface="Canva Sans"/>
                <a:ea typeface="Canva Sans"/>
                <a:cs typeface="Canva Sans"/>
                <a:sym typeface="Canva Sans"/>
              </a:rPr>
              <a:t>With her loving heart and</a:t>
            </a:r>
          </a:p>
          <a:p>
            <a:pPr algn="ctr">
              <a:lnSpc>
                <a:spcPts val="1723"/>
              </a:lnSpc>
            </a:pPr>
            <a:r>
              <a:rPr lang="en-US" sz="1231">
                <a:solidFill>
                  <a:srgbClr val="FFFFFF"/>
                </a:solidFill>
                <a:latin typeface="Canva Sans"/>
                <a:ea typeface="Canva Sans"/>
                <a:cs typeface="Canva Sans"/>
                <a:sym typeface="Canva Sans"/>
              </a:rPr>
              <a:t>protection from harm. </a:t>
            </a:r>
          </a:p>
          <a:p>
            <a:pPr algn="ctr">
              <a:lnSpc>
                <a:spcPts val="1723"/>
              </a:lnSpc>
            </a:pPr>
          </a:p>
          <a:p>
            <a:pPr algn="ctr">
              <a:lnSpc>
                <a:spcPts val="1723"/>
              </a:lnSpc>
            </a:pPr>
            <a:r>
              <a:rPr lang="en-US" sz="1231">
                <a:solidFill>
                  <a:srgbClr val="FFFFFF"/>
                </a:solidFill>
                <a:latin typeface="Canva Sans"/>
                <a:ea typeface="Canva Sans"/>
                <a:cs typeface="Canva Sans"/>
                <a:sym typeface="Canva Sans"/>
              </a:rPr>
              <a:t>Home is our parents.</a:t>
            </a:r>
          </a:p>
          <a:p>
            <a:pPr algn="ctr">
              <a:lnSpc>
                <a:spcPts val="1723"/>
              </a:lnSpc>
            </a:pPr>
            <a:r>
              <a:rPr lang="en-US" sz="1231">
                <a:solidFill>
                  <a:srgbClr val="FFFFFF"/>
                </a:solidFill>
                <a:latin typeface="Canva Sans"/>
                <a:ea typeface="Canva Sans"/>
                <a:cs typeface="Canva Sans"/>
                <a:sym typeface="Canva Sans"/>
              </a:rPr>
              <a:t>With them is our strength. </a:t>
            </a:r>
          </a:p>
          <a:p>
            <a:pPr algn="ctr">
              <a:lnSpc>
                <a:spcPts val="1723"/>
              </a:lnSpc>
            </a:pPr>
            <a:r>
              <a:rPr lang="en-US" sz="1231">
                <a:solidFill>
                  <a:srgbClr val="FFFFFF"/>
                </a:solidFill>
                <a:latin typeface="Canva Sans"/>
                <a:ea typeface="Canva Sans"/>
                <a:cs typeface="Canva Sans"/>
                <a:sym typeface="Canva Sans"/>
              </a:rPr>
              <a:t>Home is the length of the ocean. </a:t>
            </a:r>
          </a:p>
          <a:p>
            <a:pPr algn="ctr">
              <a:lnSpc>
                <a:spcPts val="1723"/>
              </a:lnSpc>
            </a:pPr>
            <a:r>
              <a:rPr lang="en-US" sz="1231">
                <a:solidFill>
                  <a:srgbClr val="FFFFFF"/>
                </a:solidFill>
                <a:latin typeface="Canva Sans"/>
                <a:ea typeface="Canva Sans"/>
                <a:cs typeface="Canva Sans"/>
                <a:sym typeface="Canva Sans"/>
              </a:rPr>
              <a:t>We are the grains of sand missing our sea.</a:t>
            </a:r>
          </a:p>
          <a:p>
            <a:pPr algn="ctr">
              <a:lnSpc>
                <a:spcPts val="1723"/>
              </a:lnSpc>
            </a:pPr>
          </a:p>
          <a:p>
            <a:pPr algn="l">
              <a:lnSpc>
                <a:spcPts val="2800"/>
              </a:lnSpc>
            </a:pPr>
          </a:p>
          <a:p>
            <a:pPr algn="l" marL="431801" indent="-215900" lvl="1">
              <a:lnSpc>
                <a:spcPts val="2800"/>
              </a:lnSpc>
              <a:buAutoNum type="arabicPeriod" startAt="1"/>
            </a:pPr>
            <a:r>
              <a:rPr lang="en-US" sz="2000">
                <a:solidFill>
                  <a:srgbClr val="FFFFFF"/>
                </a:solidFill>
                <a:latin typeface="Canva Sans"/>
                <a:ea typeface="Canva Sans"/>
                <a:cs typeface="Canva Sans"/>
                <a:sym typeface="Canva Sans"/>
              </a:rPr>
              <a:t>What d</a:t>
            </a:r>
            <a:r>
              <a:rPr lang="en-US" sz="2000">
                <a:solidFill>
                  <a:srgbClr val="FFFFFF"/>
                </a:solidFill>
                <a:latin typeface="Canva Sans"/>
                <a:ea typeface="Canva Sans"/>
                <a:cs typeface="Canva Sans"/>
                <a:sym typeface="Canva Sans"/>
              </a:rPr>
              <a:t>o you think the poem is saying about home?</a:t>
            </a:r>
          </a:p>
          <a:p>
            <a:pPr algn="l" marL="431801" indent="-215900" lvl="1">
              <a:lnSpc>
                <a:spcPts val="2800"/>
              </a:lnSpc>
              <a:buAutoNum type="arabicPeriod" startAt="1"/>
            </a:pPr>
            <a:r>
              <a:rPr lang="en-US" sz="2000">
                <a:solidFill>
                  <a:srgbClr val="FFFFFF"/>
                </a:solidFill>
                <a:latin typeface="Canva Sans"/>
                <a:ea typeface="Canva Sans"/>
                <a:cs typeface="Canva Sans"/>
                <a:sym typeface="Canva Sans"/>
              </a:rPr>
              <a:t>Why do you think the poem was sewn onto a shalwar kameez? </a:t>
            </a:r>
          </a:p>
          <a:p>
            <a:pPr algn="l" marL="431801" indent="-215900" lvl="1">
              <a:lnSpc>
                <a:spcPts val="2800"/>
              </a:lnSpc>
              <a:buAutoNum type="arabicPeriod" startAt="1"/>
            </a:pPr>
            <a:r>
              <a:rPr lang="en-US" sz="2000">
                <a:solidFill>
                  <a:srgbClr val="FFFFFF"/>
                </a:solidFill>
                <a:latin typeface="Canva Sans"/>
                <a:ea typeface="Canva Sans"/>
                <a:cs typeface="Canva Sans"/>
                <a:sym typeface="Canva Sans"/>
              </a:rPr>
              <a:t>Have you ever seen someone sewing or worn clothes that were handmade or decorated?</a:t>
            </a:r>
          </a:p>
          <a:p>
            <a:pPr algn="l" marL="431801" indent="-215900" lvl="1">
              <a:lnSpc>
                <a:spcPts val="2800"/>
              </a:lnSpc>
              <a:buAutoNum type="arabicPeriod" startAt="1"/>
            </a:pPr>
            <a:r>
              <a:rPr lang="en-US" sz="2000">
                <a:solidFill>
                  <a:srgbClr val="FFFFFF"/>
                </a:solidFill>
                <a:latin typeface="Canva Sans"/>
                <a:ea typeface="Canva Sans"/>
                <a:cs typeface="Canva Sans"/>
                <a:sym typeface="Canva Sans"/>
              </a:rPr>
              <a:t>Why is Bradford a good place for sewing and sharing stories like this? </a:t>
            </a:r>
          </a:p>
          <a:p>
            <a:pPr algn="ctr">
              <a:lnSpc>
                <a:spcPts val="1723"/>
              </a:lnSpc>
            </a:pPr>
          </a:p>
          <a:p>
            <a:pPr algn="ctr">
              <a:lnSpc>
                <a:spcPts val="1723"/>
              </a:lnSpc>
            </a:pPr>
          </a:p>
          <a:p>
            <a:pPr algn="ctr">
              <a:lnSpc>
                <a:spcPts val="2068"/>
              </a:lnSpc>
            </a:pPr>
          </a:p>
        </p:txBody>
      </p:sp>
      <p:sp>
        <p:nvSpPr>
          <p:cNvPr name="Freeform 17" id="17"/>
          <p:cNvSpPr/>
          <p:nvPr/>
        </p:nvSpPr>
        <p:spPr>
          <a:xfrm flipH="false" flipV="false" rot="0">
            <a:off x="9856715" y="3549525"/>
            <a:ext cx="4862313" cy="5015860"/>
          </a:xfrm>
          <a:custGeom>
            <a:avLst/>
            <a:gdLst/>
            <a:ahLst/>
            <a:cxnLst/>
            <a:rect r="r" b="b" t="t" l="l"/>
            <a:pathLst>
              <a:path h="5015860" w="4862313">
                <a:moveTo>
                  <a:pt x="0" y="0"/>
                </a:moveTo>
                <a:lnTo>
                  <a:pt x="4862313" y="0"/>
                </a:lnTo>
                <a:lnTo>
                  <a:pt x="4862313" y="5015860"/>
                </a:lnTo>
                <a:lnTo>
                  <a:pt x="0" y="5015860"/>
                </a:lnTo>
                <a:lnTo>
                  <a:pt x="0" y="0"/>
                </a:lnTo>
                <a:close/>
              </a:path>
            </a:pathLst>
          </a:custGeom>
          <a:blipFill>
            <a:blip r:embed="rId24"/>
            <a:stretch>
              <a:fillRect l="-64559" t="-30056" r="-67709" b="-10667"/>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Freeform 15" id="15"/>
          <p:cNvSpPr/>
          <p:nvPr/>
        </p:nvSpPr>
        <p:spPr>
          <a:xfrm flipH="false" flipV="false" rot="0">
            <a:off x="10793534" y="4771757"/>
            <a:ext cx="5480020" cy="5223470"/>
          </a:xfrm>
          <a:custGeom>
            <a:avLst/>
            <a:gdLst/>
            <a:ahLst/>
            <a:cxnLst/>
            <a:rect r="r" b="b" t="t" l="l"/>
            <a:pathLst>
              <a:path h="5223470" w="5480020">
                <a:moveTo>
                  <a:pt x="0" y="0"/>
                </a:moveTo>
                <a:lnTo>
                  <a:pt x="5480019" y="0"/>
                </a:lnTo>
                <a:lnTo>
                  <a:pt x="5480019" y="5223470"/>
                </a:lnTo>
                <a:lnTo>
                  <a:pt x="0" y="5223470"/>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TextBox 16" id="16"/>
          <p:cNvSpPr txBox="true"/>
          <p:nvPr/>
        </p:nvSpPr>
        <p:spPr>
          <a:xfrm rot="0">
            <a:off x="1127253" y="1660258"/>
            <a:ext cx="16033494" cy="2787649"/>
          </a:xfrm>
          <a:prstGeom prst="rect">
            <a:avLst/>
          </a:prstGeom>
        </p:spPr>
        <p:txBody>
          <a:bodyPr anchor="t" rtlCol="false" tIns="0" lIns="0" bIns="0" rIns="0">
            <a:spAutoFit/>
          </a:bodyPr>
          <a:lstStyle/>
          <a:p>
            <a:pPr algn="ctr">
              <a:lnSpc>
                <a:spcPts val="11200"/>
              </a:lnSpc>
              <a:spcBef>
                <a:spcPct val="0"/>
              </a:spcBef>
            </a:pPr>
            <a:r>
              <a:rPr lang="en-US" sz="8000">
                <a:solidFill>
                  <a:srgbClr val="FFFFFF"/>
                </a:solidFill>
                <a:latin typeface="Canva Sans"/>
                <a:ea typeface="Canva Sans"/>
                <a:cs typeface="Canva Sans"/>
                <a:sym typeface="Canva Sans"/>
              </a:rPr>
              <a:t>Write your own poem about home on to a shalwar kameez!</a:t>
            </a:r>
          </a:p>
        </p:txBody>
      </p:sp>
      <p:sp>
        <p:nvSpPr>
          <p:cNvPr name="TextBox 17" id="17"/>
          <p:cNvSpPr txBox="true"/>
          <p:nvPr/>
        </p:nvSpPr>
        <p:spPr>
          <a:xfrm rot="0">
            <a:off x="1708753" y="4730014"/>
            <a:ext cx="8791406" cy="4578350"/>
          </a:xfrm>
          <a:prstGeom prst="rect">
            <a:avLst/>
          </a:prstGeom>
        </p:spPr>
        <p:txBody>
          <a:bodyPr anchor="t" rtlCol="false" tIns="0" lIns="0" bIns="0" rIns="0">
            <a:spAutoFit/>
          </a:bodyPr>
          <a:lstStyle/>
          <a:p>
            <a:pPr algn="l">
              <a:lnSpc>
                <a:spcPts val="2800"/>
              </a:lnSpc>
              <a:spcBef>
                <a:spcPct val="0"/>
              </a:spcBef>
            </a:pPr>
            <a:r>
              <a:rPr lang="en-US" sz="2000">
                <a:solidFill>
                  <a:srgbClr val="FFFFFF"/>
                </a:solidFill>
                <a:latin typeface="Canva Sans"/>
                <a:ea typeface="Canva Sans"/>
                <a:cs typeface="Canva Sans"/>
                <a:sym typeface="Canva Sans"/>
              </a:rPr>
              <a:t>Maybe think about...</a:t>
            </a:r>
          </a:p>
          <a:p>
            <a:pPr algn="l">
              <a:lnSpc>
                <a:spcPts val="2800"/>
              </a:lnSpc>
              <a:spcBef>
                <a:spcPct val="0"/>
              </a:spcBef>
            </a:pPr>
            <a:r>
              <a:rPr lang="en-US" sz="2000">
                <a:solidFill>
                  <a:srgbClr val="FFFFFF"/>
                </a:solidFill>
                <a:latin typeface="Canva Sans"/>
                <a:ea typeface="Canva Sans"/>
                <a:cs typeface="Canva Sans"/>
                <a:sym typeface="Canva Sans"/>
              </a:rPr>
              <a:t>What your home looks and feels like. Is it noisy or quiet? What colours are there? </a:t>
            </a:r>
          </a:p>
          <a:p>
            <a:pPr algn="l">
              <a:lnSpc>
                <a:spcPts val="2800"/>
              </a:lnSpc>
              <a:spcBef>
                <a:spcPct val="0"/>
              </a:spcBef>
            </a:pPr>
            <a:r>
              <a:rPr lang="en-US" sz="2000">
                <a:solidFill>
                  <a:srgbClr val="FFFFFF"/>
                </a:solidFill>
                <a:latin typeface="Canva Sans"/>
                <a:ea typeface="Canva Sans"/>
                <a:cs typeface="Canva Sans"/>
                <a:sym typeface="Canva Sans"/>
              </a:rPr>
              <a:t>What makes your home special? Is it the people, the food, your toys, or your room?</a:t>
            </a:r>
          </a:p>
          <a:p>
            <a:pPr algn="l">
              <a:lnSpc>
                <a:spcPts val="2800"/>
              </a:lnSpc>
              <a:spcBef>
                <a:spcPct val="0"/>
              </a:spcBef>
            </a:pPr>
            <a:r>
              <a:rPr lang="en-US" sz="2000">
                <a:solidFill>
                  <a:srgbClr val="FFFFFF"/>
                </a:solidFill>
                <a:latin typeface="Canva Sans"/>
                <a:ea typeface="Canva Sans"/>
                <a:cs typeface="Canva Sans"/>
                <a:sym typeface="Canva Sans"/>
              </a:rPr>
              <a:t>What sounds do you hear at home or outside your window? Birds, cars, people talking?</a:t>
            </a:r>
          </a:p>
          <a:p>
            <a:pPr algn="l">
              <a:lnSpc>
                <a:spcPts val="2800"/>
              </a:lnSpc>
              <a:spcBef>
                <a:spcPct val="0"/>
              </a:spcBef>
            </a:pPr>
            <a:r>
              <a:rPr lang="en-US" sz="2000">
                <a:solidFill>
                  <a:srgbClr val="FFFFFF"/>
                </a:solidFill>
                <a:latin typeface="Canva Sans"/>
                <a:ea typeface="Canva Sans"/>
                <a:cs typeface="Canva Sans"/>
                <a:sym typeface="Canva Sans"/>
              </a:rPr>
              <a:t>If your home was an object, what would it be? A warm blanket? A shining light? A strong tree?</a:t>
            </a:r>
          </a:p>
          <a:p>
            <a:pPr algn="l">
              <a:lnSpc>
                <a:spcPts val="2800"/>
              </a:lnSpc>
              <a:spcBef>
                <a:spcPct val="0"/>
              </a:spcBef>
            </a:pPr>
            <a:r>
              <a:rPr lang="en-US" sz="2000">
                <a:solidFill>
                  <a:srgbClr val="FFFFFF"/>
                </a:solidFill>
                <a:latin typeface="Canva Sans"/>
                <a:ea typeface="Canva Sans"/>
                <a:cs typeface="Canva Sans"/>
                <a:sym typeface="Canva Sans"/>
              </a:rPr>
              <a:t>You could think from someone else’s point of view. What would your parents, grown-ups or a friend say about your home?</a:t>
            </a:r>
          </a:p>
          <a:p>
            <a:pPr algn="l">
              <a:lnSpc>
                <a:spcPts val="2800"/>
              </a:lnSpc>
              <a:spcBef>
                <a:spcPct val="0"/>
              </a:spcBef>
            </a:pPr>
            <a:r>
              <a:rPr lang="en-US" sz="2000">
                <a:solidFill>
                  <a:srgbClr val="FFFFFF"/>
                </a:solidFill>
                <a:latin typeface="Canva Sans"/>
                <a:ea typeface="Canva Sans"/>
                <a:cs typeface="Canva Sans"/>
                <a:sym typeface="Canva Sans"/>
              </a:rPr>
              <a:t>What language will you use in your poem? You can use your home language, English, or both!</a:t>
            </a:r>
          </a:p>
        </p:txBody>
      </p:sp>
      <p:sp>
        <p:nvSpPr>
          <p:cNvPr name="Freeform 18" id="18"/>
          <p:cNvSpPr/>
          <p:nvPr/>
        </p:nvSpPr>
        <p:spPr>
          <a:xfrm flipH="false" flipV="false" rot="0">
            <a:off x="12288209" y="4777639"/>
            <a:ext cx="1415091" cy="1247853"/>
          </a:xfrm>
          <a:custGeom>
            <a:avLst/>
            <a:gdLst/>
            <a:ahLst/>
            <a:cxnLst/>
            <a:rect r="r" b="b" t="t" l="l"/>
            <a:pathLst>
              <a:path h="1247853" w="1415091">
                <a:moveTo>
                  <a:pt x="0" y="0"/>
                </a:moveTo>
                <a:lnTo>
                  <a:pt x="1415090" y="0"/>
                </a:lnTo>
                <a:lnTo>
                  <a:pt x="1415090" y="1247853"/>
                </a:lnTo>
                <a:lnTo>
                  <a:pt x="0" y="1247853"/>
                </a:lnTo>
                <a:lnTo>
                  <a:pt x="0" y="0"/>
                </a:lnTo>
                <a:close/>
              </a:path>
            </a:pathLst>
          </a:custGeom>
          <a:blipFill>
            <a:blip r:embed="rId26"/>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Freeform 15" id="15"/>
          <p:cNvSpPr/>
          <p:nvPr/>
        </p:nvSpPr>
        <p:spPr>
          <a:xfrm flipH="false" flipV="false" rot="0">
            <a:off x="9934645" y="3819201"/>
            <a:ext cx="4753152" cy="3945124"/>
          </a:xfrm>
          <a:custGeom>
            <a:avLst/>
            <a:gdLst/>
            <a:ahLst/>
            <a:cxnLst/>
            <a:rect r="r" b="b" t="t" l="l"/>
            <a:pathLst>
              <a:path h="3945124" w="4753152">
                <a:moveTo>
                  <a:pt x="0" y="0"/>
                </a:moveTo>
                <a:lnTo>
                  <a:pt x="4753152" y="0"/>
                </a:lnTo>
                <a:lnTo>
                  <a:pt x="4753152" y="3945124"/>
                </a:lnTo>
                <a:lnTo>
                  <a:pt x="0" y="3945124"/>
                </a:lnTo>
                <a:lnTo>
                  <a:pt x="0" y="0"/>
                </a:lnTo>
                <a:close/>
              </a:path>
            </a:pathLst>
          </a:custGeom>
          <a:blipFill>
            <a:blip r:embed="rId24"/>
            <a:stretch>
              <a:fillRect l="-299271" t="-70453" r="-137718" b="-128772"/>
            </a:stretch>
          </a:blipFill>
        </p:spPr>
      </p:sp>
      <p:sp>
        <p:nvSpPr>
          <p:cNvPr name="TextBox 16" id="16"/>
          <p:cNvSpPr txBox="true"/>
          <p:nvPr/>
        </p:nvSpPr>
        <p:spPr>
          <a:xfrm rot="0">
            <a:off x="3627688" y="777196"/>
            <a:ext cx="11495657" cy="2787649"/>
          </a:xfrm>
          <a:prstGeom prst="rect">
            <a:avLst/>
          </a:prstGeom>
        </p:spPr>
        <p:txBody>
          <a:bodyPr anchor="t" rtlCol="false" tIns="0" lIns="0" bIns="0" rIns="0">
            <a:spAutoFit/>
          </a:bodyPr>
          <a:lstStyle/>
          <a:p>
            <a:pPr algn="ctr">
              <a:lnSpc>
                <a:spcPts val="11200"/>
              </a:lnSpc>
            </a:pPr>
            <a:r>
              <a:rPr lang="en-US" sz="8000">
                <a:solidFill>
                  <a:srgbClr val="FFFFFF"/>
                </a:solidFill>
                <a:latin typeface="Canva Sans"/>
                <a:ea typeface="Canva Sans"/>
                <a:cs typeface="Canva Sans"/>
                <a:sym typeface="Canva Sans"/>
              </a:rPr>
              <a:t>What is Routes to Roots? </a:t>
            </a:r>
          </a:p>
        </p:txBody>
      </p:sp>
      <p:sp>
        <p:nvSpPr>
          <p:cNvPr name="TextBox 17" id="17"/>
          <p:cNvSpPr txBox="true"/>
          <p:nvPr/>
        </p:nvSpPr>
        <p:spPr>
          <a:xfrm rot="0">
            <a:off x="1639911" y="3762051"/>
            <a:ext cx="7242234" cy="4751070"/>
          </a:xfrm>
          <a:prstGeom prst="rect">
            <a:avLst/>
          </a:prstGeom>
        </p:spPr>
        <p:txBody>
          <a:bodyPr anchor="t" rtlCol="false" tIns="0" lIns="0" bIns="0" rIns="0">
            <a:spAutoFit/>
          </a:bodyPr>
          <a:lstStyle/>
          <a:p>
            <a:pPr algn="ctr">
              <a:lnSpc>
                <a:spcPts val="3779"/>
              </a:lnSpc>
              <a:spcBef>
                <a:spcPct val="0"/>
              </a:spcBef>
            </a:pPr>
            <a:r>
              <a:rPr lang="en-US" sz="2699">
                <a:solidFill>
                  <a:srgbClr val="FFFFFF"/>
                </a:solidFill>
                <a:latin typeface="Canva Sans"/>
                <a:ea typeface="Canva Sans"/>
                <a:cs typeface="Canva Sans"/>
                <a:sym typeface="Canva Sans"/>
              </a:rPr>
              <a:t>Routes to Roots celebrates South Asian people and their experiences, moving to the UK. </a:t>
            </a:r>
          </a:p>
          <a:p>
            <a:pPr algn="ctr">
              <a:lnSpc>
                <a:spcPts val="3779"/>
              </a:lnSpc>
              <a:spcBef>
                <a:spcPct val="0"/>
              </a:spcBef>
            </a:pPr>
          </a:p>
          <a:p>
            <a:pPr algn="ctr">
              <a:lnSpc>
                <a:spcPts val="3779"/>
              </a:lnSpc>
              <a:spcBef>
                <a:spcPct val="0"/>
              </a:spcBef>
            </a:pPr>
            <a:r>
              <a:rPr lang="en-US" sz="2699">
                <a:solidFill>
                  <a:srgbClr val="FFFFFF"/>
                </a:solidFill>
                <a:latin typeface="Canva Sans"/>
                <a:ea typeface="Canva Sans"/>
                <a:cs typeface="Canva Sans"/>
                <a:sym typeface="Canva Sans"/>
              </a:rPr>
              <a:t>South Asian people have been living in the UK for hundreds of years. Lots of British life today has been influenced by the people who have migrated from the Indian subcontinent, from the tea we drink, to doing yoga and the word pyjamas! </a:t>
            </a:r>
          </a:p>
        </p:txBody>
      </p:sp>
      <p:sp>
        <p:nvSpPr>
          <p:cNvPr name="TextBox 18" id="18"/>
          <p:cNvSpPr txBox="true"/>
          <p:nvPr/>
        </p:nvSpPr>
        <p:spPr>
          <a:xfrm rot="0">
            <a:off x="9646199" y="7852781"/>
            <a:ext cx="5330045" cy="1544320"/>
          </a:xfrm>
          <a:prstGeom prst="rect">
            <a:avLst/>
          </a:prstGeom>
        </p:spPr>
        <p:txBody>
          <a:bodyPr anchor="t" rtlCol="false" tIns="0" lIns="0" bIns="0" rIns="0">
            <a:spAutoFit/>
          </a:bodyPr>
          <a:lstStyle/>
          <a:p>
            <a:pPr algn="ctr">
              <a:lnSpc>
                <a:spcPts val="3079"/>
              </a:lnSpc>
              <a:spcBef>
                <a:spcPct val="0"/>
              </a:spcBef>
            </a:pPr>
            <a:r>
              <a:rPr lang="en-US" sz="2199">
                <a:solidFill>
                  <a:srgbClr val="FFFFFF"/>
                </a:solidFill>
                <a:latin typeface="Canva Sans"/>
                <a:ea typeface="Canva Sans"/>
                <a:cs typeface="Canva Sans"/>
                <a:sym typeface="Canva Sans"/>
              </a:rPr>
              <a:t>South Asian countries include: Afghanistan, Bangladesh, Bhutan, India, the Maldives, Nepal, Pakistan, and Sri Lanka.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3291147" y="1708498"/>
            <a:ext cx="12001881" cy="1368424"/>
          </a:xfrm>
          <a:prstGeom prst="rect">
            <a:avLst/>
          </a:prstGeom>
        </p:spPr>
        <p:txBody>
          <a:bodyPr anchor="t" rtlCol="false" tIns="0" lIns="0" bIns="0" rIns="0">
            <a:spAutoFit/>
          </a:bodyPr>
          <a:lstStyle/>
          <a:p>
            <a:pPr algn="ctr">
              <a:lnSpc>
                <a:spcPts val="11200"/>
              </a:lnSpc>
            </a:pPr>
            <a:r>
              <a:rPr lang="en-US" sz="8000">
                <a:solidFill>
                  <a:srgbClr val="FFFFFF"/>
                </a:solidFill>
                <a:latin typeface="Canva Sans"/>
                <a:ea typeface="Canva Sans"/>
                <a:cs typeface="Canva Sans"/>
                <a:sym typeface="Canva Sans"/>
              </a:rPr>
              <a:t>What is Migration?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0"/>
            <a:stretch>
              <a:fillRect l="0" t="0" r="0" b="0"/>
            </a:stretch>
          </a:blipFill>
        </p:spPr>
      </p:sp>
      <p:sp>
        <p:nvSpPr>
          <p:cNvPr name="Freeform 13" id="13"/>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1"/>
            <a:stretch>
              <a:fillRect l="0" t="0" r="0" b="0"/>
            </a:stretch>
          </a:blipFill>
        </p:spPr>
      </p:sp>
      <p:sp>
        <p:nvSpPr>
          <p:cNvPr name="TextBox 14" id="14"/>
          <p:cNvSpPr txBox="true"/>
          <p:nvPr/>
        </p:nvSpPr>
        <p:spPr>
          <a:xfrm rot="0">
            <a:off x="3291147" y="1708498"/>
            <a:ext cx="12001881" cy="1368424"/>
          </a:xfrm>
          <a:prstGeom prst="rect">
            <a:avLst/>
          </a:prstGeom>
        </p:spPr>
        <p:txBody>
          <a:bodyPr anchor="t" rtlCol="false" tIns="0" lIns="0" bIns="0" rIns="0">
            <a:spAutoFit/>
          </a:bodyPr>
          <a:lstStyle/>
          <a:p>
            <a:pPr algn="ctr">
              <a:lnSpc>
                <a:spcPts val="11200"/>
              </a:lnSpc>
            </a:pPr>
            <a:r>
              <a:rPr lang="en-US" sz="8000">
                <a:solidFill>
                  <a:srgbClr val="FFFFFF"/>
                </a:solidFill>
                <a:latin typeface="Canva Sans"/>
                <a:ea typeface="Canva Sans"/>
                <a:cs typeface="Canva Sans"/>
                <a:sym typeface="Canva Sans"/>
              </a:rPr>
              <a:t>What is Migration?</a:t>
            </a:r>
          </a:p>
        </p:txBody>
      </p:sp>
      <p:sp>
        <p:nvSpPr>
          <p:cNvPr name="TextBox 15" id="15"/>
          <p:cNvSpPr txBox="true"/>
          <p:nvPr/>
        </p:nvSpPr>
        <p:spPr>
          <a:xfrm rot="0">
            <a:off x="2577488" y="4108027"/>
            <a:ext cx="5963757" cy="3798570"/>
          </a:xfrm>
          <a:prstGeom prst="rect">
            <a:avLst/>
          </a:prstGeom>
        </p:spPr>
        <p:txBody>
          <a:bodyPr anchor="t" rtlCol="false" tIns="0" lIns="0" bIns="0" rIns="0">
            <a:spAutoFit/>
          </a:bodyPr>
          <a:lstStyle/>
          <a:p>
            <a:pPr algn="l">
              <a:lnSpc>
                <a:spcPts val="3779"/>
              </a:lnSpc>
            </a:pPr>
            <a:r>
              <a:rPr lang="en-US" sz="2700" b="true">
                <a:solidFill>
                  <a:srgbClr val="FFFFFF"/>
                </a:solidFill>
                <a:latin typeface="Canva Sans Bold"/>
                <a:ea typeface="Canva Sans Bold"/>
                <a:cs typeface="Canva Sans Bold"/>
                <a:sym typeface="Canva Sans Bold"/>
              </a:rPr>
              <a:t>Migration means...</a:t>
            </a:r>
            <a:r>
              <a:rPr lang="en-US" sz="2700" b="true">
                <a:solidFill>
                  <a:srgbClr val="FFFFFF"/>
                </a:solidFill>
                <a:latin typeface="Canva Sans Bold"/>
                <a:ea typeface="Canva Sans Bold"/>
                <a:cs typeface="Canva Sans Bold"/>
                <a:sym typeface="Canva Sans Bold"/>
              </a:rPr>
              <a:t> </a:t>
            </a:r>
          </a:p>
          <a:p>
            <a:pPr algn="l">
              <a:lnSpc>
                <a:spcPts val="3779"/>
              </a:lnSpc>
            </a:pPr>
            <a:r>
              <a:rPr lang="en-US" sz="2700">
                <a:solidFill>
                  <a:srgbClr val="FFFFFF"/>
                </a:solidFill>
                <a:latin typeface="Canva Sans"/>
                <a:ea typeface="Canva Sans"/>
                <a:cs typeface="Canva Sans"/>
                <a:sym typeface="Canva Sans"/>
              </a:rPr>
              <a:t>going from one place to another. For example, somebody moving house from somewhere else in the country or world to Bradford. Or, maybe somebody moving from another country to Britain. </a:t>
            </a:r>
          </a:p>
          <a:p>
            <a:pPr algn="l">
              <a:lnSpc>
                <a:spcPts val="3779"/>
              </a:lnSpc>
              <a:spcBef>
                <a:spcPct val="0"/>
              </a:spcBef>
            </a:pPr>
          </a:p>
        </p:txBody>
      </p:sp>
      <p:sp>
        <p:nvSpPr>
          <p:cNvPr name="Freeform 16" id="16"/>
          <p:cNvSpPr/>
          <p:nvPr/>
        </p:nvSpPr>
        <p:spPr>
          <a:xfrm flipH="false" flipV="false" rot="0">
            <a:off x="9648086" y="3393679"/>
            <a:ext cx="4055213" cy="5500376"/>
          </a:xfrm>
          <a:custGeom>
            <a:avLst/>
            <a:gdLst/>
            <a:ahLst/>
            <a:cxnLst/>
            <a:rect r="r" b="b" t="t" l="l"/>
            <a:pathLst>
              <a:path h="5500376" w="4055213">
                <a:moveTo>
                  <a:pt x="0" y="0"/>
                </a:moveTo>
                <a:lnTo>
                  <a:pt x="4055213" y="0"/>
                </a:lnTo>
                <a:lnTo>
                  <a:pt x="4055213" y="5500376"/>
                </a:lnTo>
                <a:lnTo>
                  <a:pt x="0" y="5500376"/>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3410471" y="4525963"/>
            <a:ext cx="11467058" cy="1111250"/>
          </a:xfrm>
          <a:prstGeom prst="rect">
            <a:avLst/>
          </a:prstGeom>
        </p:spPr>
        <p:txBody>
          <a:bodyPr anchor="t" rtlCol="false" tIns="0" lIns="0" bIns="0" rIns="0">
            <a:spAutoFit/>
          </a:bodyPr>
          <a:lstStyle/>
          <a:p>
            <a:pPr algn="ctr">
              <a:lnSpc>
                <a:spcPts val="9100"/>
              </a:lnSpc>
              <a:spcBef>
                <a:spcPct val="0"/>
              </a:spcBef>
            </a:pPr>
            <a:r>
              <a:rPr lang="en-US" sz="6500">
                <a:solidFill>
                  <a:srgbClr val="FFFFFF"/>
                </a:solidFill>
                <a:latin typeface="Canva Sans"/>
                <a:ea typeface="Canva Sans"/>
                <a:cs typeface="Canva Sans"/>
                <a:sym typeface="Canva Sans"/>
              </a:rPr>
              <a:t>How might it feel to migrate?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3291147" y="1708498"/>
            <a:ext cx="12001881" cy="1368424"/>
          </a:xfrm>
          <a:prstGeom prst="rect">
            <a:avLst/>
          </a:prstGeom>
        </p:spPr>
        <p:txBody>
          <a:bodyPr anchor="t" rtlCol="false" tIns="0" lIns="0" bIns="0" rIns="0">
            <a:spAutoFit/>
          </a:bodyPr>
          <a:lstStyle/>
          <a:p>
            <a:pPr algn="ctr">
              <a:lnSpc>
                <a:spcPts val="11200"/>
              </a:lnSpc>
            </a:pPr>
            <a:r>
              <a:rPr lang="en-US" sz="8000">
                <a:solidFill>
                  <a:srgbClr val="FFFFFF"/>
                </a:solidFill>
                <a:latin typeface="Canva Sans"/>
                <a:ea typeface="Canva Sans"/>
                <a:cs typeface="Canva Sans"/>
                <a:sym typeface="Canva Sans"/>
              </a:rPr>
              <a:t>What is Diversity?</a:t>
            </a:r>
          </a:p>
        </p:txBody>
      </p:sp>
      <p:sp>
        <p:nvSpPr>
          <p:cNvPr name="TextBox 16" id="16"/>
          <p:cNvSpPr txBox="true"/>
          <p:nvPr/>
        </p:nvSpPr>
        <p:spPr>
          <a:xfrm rot="0">
            <a:off x="2577488" y="3867162"/>
            <a:ext cx="5963757" cy="3798570"/>
          </a:xfrm>
          <a:prstGeom prst="rect">
            <a:avLst/>
          </a:prstGeom>
        </p:spPr>
        <p:txBody>
          <a:bodyPr anchor="t" rtlCol="false" tIns="0" lIns="0" bIns="0" rIns="0">
            <a:spAutoFit/>
          </a:bodyPr>
          <a:lstStyle/>
          <a:p>
            <a:pPr algn="l">
              <a:lnSpc>
                <a:spcPts val="3779"/>
              </a:lnSpc>
            </a:pPr>
            <a:r>
              <a:rPr lang="en-US" sz="2700" b="true">
                <a:solidFill>
                  <a:srgbClr val="FFFFFF"/>
                </a:solidFill>
                <a:latin typeface="Canva Sans Bold"/>
                <a:ea typeface="Canva Sans Bold"/>
                <a:cs typeface="Canva Sans Bold"/>
                <a:sym typeface="Canva Sans Bold"/>
              </a:rPr>
              <a:t>Migration means...</a:t>
            </a:r>
            <a:r>
              <a:rPr lang="en-US" sz="2700" b="true">
                <a:solidFill>
                  <a:srgbClr val="FFFFFF"/>
                </a:solidFill>
                <a:latin typeface="Canva Sans Bold"/>
                <a:ea typeface="Canva Sans Bold"/>
                <a:cs typeface="Canva Sans Bold"/>
                <a:sym typeface="Canva Sans Bold"/>
              </a:rPr>
              <a:t> </a:t>
            </a:r>
          </a:p>
          <a:p>
            <a:pPr algn="l">
              <a:lnSpc>
                <a:spcPts val="3779"/>
              </a:lnSpc>
            </a:pPr>
            <a:r>
              <a:rPr lang="en-US" sz="2700">
                <a:solidFill>
                  <a:srgbClr val="FFFFFF"/>
                </a:solidFill>
                <a:latin typeface="Canva Sans"/>
                <a:ea typeface="Canva Sans"/>
                <a:cs typeface="Canva Sans"/>
                <a:sym typeface="Canva Sans"/>
              </a:rPr>
              <a:t>going from one place to another. For example, somebody moving house from somewhere else in the country or world to Sheffield. Or, maybe somebody moving from another country to Britain. </a:t>
            </a:r>
          </a:p>
          <a:p>
            <a:pPr algn="l">
              <a:lnSpc>
                <a:spcPts val="3779"/>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3291147" y="1708498"/>
            <a:ext cx="12001881" cy="1368424"/>
          </a:xfrm>
          <a:prstGeom prst="rect">
            <a:avLst/>
          </a:prstGeom>
        </p:spPr>
        <p:txBody>
          <a:bodyPr anchor="t" rtlCol="false" tIns="0" lIns="0" bIns="0" rIns="0">
            <a:spAutoFit/>
          </a:bodyPr>
          <a:lstStyle/>
          <a:p>
            <a:pPr algn="ctr">
              <a:lnSpc>
                <a:spcPts val="11200"/>
              </a:lnSpc>
            </a:pPr>
            <a:r>
              <a:rPr lang="en-US" sz="8000">
                <a:solidFill>
                  <a:srgbClr val="FFFFFF"/>
                </a:solidFill>
                <a:latin typeface="Canva Sans"/>
                <a:ea typeface="Canva Sans"/>
                <a:cs typeface="Canva Sans"/>
                <a:sym typeface="Canva Sans"/>
              </a:rPr>
              <a:t>What is Diversity?</a:t>
            </a:r>
          </a:p>
        </p:txBody>
      </p:sp>
      <p:sp>
        <p:nvSpPr>
          <p:cNvPr name="TextBox 16" id="16"/>
          <p:cNvSpPr txBox="true"/>
          <p:nvPr/>
        </p:nvSpPr>
        <p:spPr>
          <a:xfrm rot="0">
            <a:off x="2577488" y="3867162"/>
            <a:ext cx="5963757" cy="3798570"/>
          </a:xfrm>
          <a:prstGeom prst="rect">
            <a:avLst/>
          </a:prstGeom>
        </p:spPr>
        <p:txBody>
          <a:bodyPr anchor="t" rtlCol="false" tIns="0" lIns="0" bIns="0" rIns="0">
            <a:spAutoFit/>
          </a:bodyPr>
          <a:lstStyle/>
          <a:p>
            <a:pPr algn="l">
              <a:lnSpc>
                <a:spcPts val="3779"/>
              </a:lnSpc>
            </a:pPr>
            <a:r>
              <a:rPr lang="en-US" sz="2700" b="true">
                <a:solidFill>
                  <a:srgbClr val="FFFFFF"/>
                </a:solidFill>
                <a:latin typeface="Canva Sans Bold"/>
                <a:ea typeface="Canva Sans Bold"/>
                <a:cs typeface="Canva Sans Bold"/>
                <a:sym typeface="Canva Sans Bold"/>
              </a:rPr>
              <a:t>Migration means...</a:t>
            </a:r>
            <a:r>
              <a:rPr lang="en-US" sz="2700" b="true">
                <a:solidFill>
                  <a:srgbClr val="FFFFFF"/>
                </a:solidFill>
                <a:latin typeface="Canva Sans Bold"/>
                <a:ea typeface="Canva Sans Bold"/>
                <a:cs typeface="Canva Sans Bold"/>
                <a:sym typeface="Canva Sans Bold"/>
              </a:rPr>
              <a:t> </a:t>
            </a:r>
          </a:p>
          <a:p>
            <a:pPr algn="l">
              <a:lnSpc>
                <a:spcPts val="3779"/>
              </a:lnSpc>
            </a:pPr>
            <a:r>
              <a:rPr lang="en-US" sz="2700">
                <a:solidFill>
                  <a:srgbClr val="FFFFFF"/>
                </a:solidFill>
                <a:latin typeface="Canva Sans"/>
                <a:ea typeface="Canva Sans"/>
                <a:cs typeface="Canva Sans"/>
                <a:sym typeface="Canva Sans"/>
              </a:rPr>
              <a:t>going from one place to another. For example, somebody moving house from somewhere else in the country or world to Sheffield. Or, maybe somebody moving from another country to Britain. </a:t>
            </a:r>
          </a:p>
          <a:p>
            <a:pPr algn="l">
              <a:lnSpc>
                <a:spcPts val="3779"/>
              </a:lnSpc>
              <a:spcBef>
                <a:spcPct val="0"/>
              </a:spcBef>
            </a:pPr>
          </a:p>
        </p:txBody>
      </p:sp>
      <p:sp>
        <p:nvSpPr>
          <p:cNvPr name="TextBox 17" id="17"/>
          <p:cNvSpPr txBox="true"/>
          <p:nvPr/>
        </p:nvSpPr>
        <p:spPr>
          <a:xfrm rot="0">
            <a:off x="9977017" y="3867162"/>
            <a:ext cx="5316011" cy="5227320"/>
          </a:xfrm>
          <a:prstGeom prst="rect">
            <a:avLst/>
          </a:prstGeom>
        </p:spPr>
        <p:txBody>
          <a:bodyPr anchor="t" rtlCol="false" tIns="0" lIns="0" bIns="0" rIns="0">
            <a:spAutoFit/>
          </a:bodyPr>
          <a:lstStyle/>
          <a:p>
            <a:pPr algn="l">
              <a:lnSpc>
                <a:spcPts val="3779"/>
              </a:lnSpc>
              <a:spcBef>
                <a:spcPct val="0"/>
              </a:spcBef>
            </a:pPr>
            <a:r>
              <a:rPr lang="en-US" b="true" sz="2700">
                <a:solidFill>
                  <a:srgbClr val="FFFFFF"/>
                </a:solidFill>
                <a:latin typeface="Canva Sans Bold"/>
                <a:ea typeface="Canva Sans Bold"/>
                <a:cs typeface="Canva Sans Bold"/>
                <a:sym typeface="Canva Sans Bold"/>
              </a:rPr>
              <a:t>Diversity means... </a:t>
            </a:r>
          </a:p>
          <a:p>
            <a:pPr algn="l">
              <a:lnSpc>
                <a:spcPts val="3779"/>
              </a:lnSpc>
              <a:spcBef>
                <a:spcPct val="0"/>
              </a:spcBef>
            </a:pPr>
            <a:r>
              <a:rPr lang="en-US" sz="2700">
                <a:solidFill>
                  <a:srgbClr val="FFFFFF"/>
                </a:solidFill>
                <a:latin typeface="Canva Sans"/>
                <a:ea typeface="Canva Sans"/>
                <a:cs typeface="Canva Sans"/>
                <a:sym typeface="Canva Sans"/>
              </a:rPr>
              <a:t>the things that make people different. So this could be their life experiences, their age, the place that they come from, their gender, their hair or eye colour, how curly or straight somebody’s hair is, their skin colour, their religion. There are lots of different things that makes us who we are.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2269938" y="1767965"/>
            <a:ext cx="13748124" cy="6598670"/>
          </a:xfrm>
          <a:prstGeom prst="rect">
            <a:avLst/>
          </a:prstGeom>
        </p:spPr>
        <p:txBody>
          <a:bodyPr anchor="t" rtlCol="false" tIns="0" lIns="0" bIns="0" rIns="0">
            <a:spAutoFit/>
          </a:bodyPr>
          <a:lstStyle/>
          <a:p>
            <a:pPr algn="ctr">
              <a:lnSpc>
                <a:spcPts val="10474"/>
              </a:lnSpc>
              <a:spcBef>
                <a:spcPct val="0"/>
              </a:spcBef>
            </a:pPr>
            <a:r>
              <a:rPr lang="en-US" sz="7481">
                <a:solidFill>
                  <a:srgbClr val="FFFFFF"/>
                </a:solidFill>
                <a:latin typeface="Canva Sans"/>
                <a:ea typeface="Canva Sans"/>
                <a:cs typeface="Canva Sans"/>
                <a:sym typeface="Canva Sans"/>
              </a:rPr>
              <a:t>Different communities from around the world have settled in Britain for thousands of years. What do you think that tells us?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66C4"/>
        </a:solidFill>
      </p:bgPr>
    </p:bg>
    <p:spTree>
      <p:nvGrpSpPr>
        <p:cNvPr id="1" name=""/>
        <p:cNvGrpSpPr/>
        <p:nvPr/>
      </p:nvGrpSpPr>
      <p:grpSpPr>
        <a:xfrm>
          <a:off x="0" y="0"/>
          <a:ext cx="0" cy="0"/>
          <a:chOff x="0" y="0"/>
          <a:chExt cx="0" cy="0"/>
        </a:xfrm>
      </p:grpSpPr>
      <p:sp>
        <p:nvSpPr>
          <p:cNvPr name="Freeform 2" id="2"/>
          <p:cNvSpPr/>
          <p:nvPr/>
        </p:nvSpPr>
        <p:spPr>
          <a:xfrm flipH="true" flipV="false" rot="0">
            <a:off x="13703299" y="5588793"/>
            <a:ext cx="5019241" cy="5224947"/>
          </a:xfrm>
          <a:custGeom>
            <a:avLst/>
            <a:gdLst/>
            <a:ahLst/>
            <a:cxnLst/>
            <a:rect r="r" b="b" t="t" l="l"/>
            <a:pathLst>
              <a:path h="5224947" w="5019241">
                <a:moveTo>
                  <a:pt x="5019241" y="0"/>
                </a:moveTo>
                <a:lnTo>
                  <a:pt x="0" y="0"/>
                </a:lnTo>
                <a:lnTo>
                  <a:pt x="0" y="5224948"/>
                </a:lnTo>
                <a:lnTo>
                  <a:pt x="5019241" y="5224948"/>
                </a:lnTo>
                <a:lnTo>
                  <a:pt x="5019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123345" y="6143867"/>
            <a:ext cx="3164655" cy="4114800"/>
          </a:xfrm>
          <a:custGeom>
            <a:avLst/>
            <a:gdLst/>
            <a:ahLst/>
            <a:cxnLst/>
            <a:rect r="r" b="b" t="t" l="l"/>
            <a:pathLst>
              <a:path h="4114800" w="3164655">
                <a:moveTo>
                  <a:pt x="0" y="0"/>
                </a:moveTo>
                <a:lnTo>
                  <a:pt x="3164655" y="0"/>
                </a:lnTo>
                <a:lnTo>
                  <a:pt x="316465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575874">
            <a:off x="-952845" y="-1573519"/>
            <a:ext cx="5185513" cy="5204438"/>
          </a:xfrm>
          <a:custGeom>
            <a:avLst/>
            <a:gdLst/>
            <a:ahLst/>
            <a:cxnLst/>
            <a:rect r="r" b="b" t="t" l="l"/>
            <a:pathLst>
              <a:path h="5204438" w="5185513">
                <a:moveTo>
                  <a:pt x="0" y="0"/>
                </a:moveTo>
                <a:lnTo>
                  <a:pt x="5185512" y="0"/>
                </a:lnTo>
                <a:lnTo>
                  <a:pt x="5185512" y="5204438"/>
                </a:lnTo>
                <a:lnTo>
                  <a:pt x="0" y="52044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true" rot="0">
            <a:off x="723807" y="-1170277"/>
            <a:ext cx="3320849" cy="3639187"/>
          </a:xfrm>
          <a:custGeom>
            <a:avLst/>
            <a:gdLst/>
            <a:ahLst/>
            <a:cxnLst/>
            <a:rect r="r" b="b" t="t" l="l"/>
            <a:pathLst>
              <a:path h="3639187" w="3320849">
                <a:moveTo>
                  <a:pt x="0" y="3639188"/>
                </a:moveTo>
                <a:lnTo>
                  <a:pt x="3320848" y="3639188"/>
                </a:lnTo>
                <a:lnTo>
                  <a:pt x="3320848" y="0"/>
                </a:lnTo>
                <a:lnTo>
                  <a:pt x="0" y="0"/>
                </a:lnTo>
                <a:lnTo>
                  <a:pt x="0" y="36391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4025556">
            <a:off x="11115460" y="8874934"/>
            <a:ext cx="4191000" cy="4114800"/>
          </a:xfrm>
          <a:custGeom>
            <a:avLst/>
            <a:gdLst/>
            <a:ahLst/>
            <a:cxnLst/>
            <a:rect r="r" b="b" t="t" l="l"/>
            <a:pathLst>
              <a:path h="4114800" w="4191000">
                <a:moveTo>
                  <a:pt x="0" y="0"/>
                </a:moveTo>
                <a:lnTo>
                  <a:pt x="4191000" y="0"/>
                </a:lnTo>
                <a:lnTo>
                  <a:pt x="419100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5745656" y="9785041"/>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196225" y="823304"/>
            <a:ext cx="1920032" cy="2057400"/>
          </a:xfrm>
          <a:custGeom>
            <a:avLst/>
            <a:gdLst/>
            <a:ahLst/>
            <a:cxnLst/>
            <a:rect r="r" b="b" t="t" l="l"/>
            <a:pathLst>
              <a:path h="2057400" w="1920032">
                <a:moveTo>
                  <a:pt x="0" y="0"/>
                </a:moveTo>
                <a:lnTo>
                  <a:pt x="1920032" y="0"/>
                </a:lnTo>
                <a:lnTo>
                  <a:pt x="192003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2242565" y="3067942"/>
            <a:ext cx="3271265" cy="1379966"/>
          </a:xfrm>
          <a:custGeom>
            <a:avLst/>
            <a:gdLst/>
            <a:ahLst/>
            <a:cxnLst/>
            <a:rect r="r" b="b" t="t" l="l"/>
            <a:pathLst>
              <a:path h="1379966" w="3271265">
                <a:moveTo>
                  <a:pt x="0" y="0"/>
                </a:moveTo>
                <a:lnTo>
                  <a:pt x="3271265" y="0"/>
                </a:lnTo>
                <a:lnTo>
                  <a:pt x="3271265" y="1379965"/>
                </a:lnTo>
                <a:lnTo>
                  <a:pt x="0" y="137996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6041443">
            <a:off x="14529418" y="-2344975"/>
            <a:ext cx="4352509" cy="6336559"/>
          </a:xfrm>
          <a:custGeom>
            <a:avLst/>
            <a:gdLst/>
            <a:ahLst/>
            <a:cxnLst/>
            <a:rect r="r" b="b" t="t" l="l"/>
            <a:pathLst>
              <a:path h="6336559" w="4352509">
                <a:moveTo>
                  <a:pt x="0" y="0"/>
                </a:moveTo>
                <a:lnTo>
                  <a:pt x="4352509" y="0"/>
                </a:lnTo>
                <a:lnTo>
                  <a:pt x="4352509" y="6336559"/>
                </a:lnTo>
                <a:lnTo>
                  <a:pt x="0" y="633655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755834" y="8513121"/>
            <a:ext cx="7315200" cy="3830505"/>
          </a:xfrm>
          <a:custGeom>
            <a:avLst/>
            <a:gdLst/>
            <a:ahLst/>
            <a:cxnLst/>
            <a:rect r="r" b="b" t="t" l="l"/>
            <a:pathLst>
              <a:path h="3830505" w="7315200">
                <a:moveTo>
                  <a:pt x="0" y="0"/>
                </a:moveTo>
                <a:lnTo>
                  <a:pt x="7315200" y="0"/>
                </a:lnTo>
                <a:lnTo>
                  <a:pt x="7315200" y="3830505"/>
                </a:lnTo>
                <a:lnTo>
                  <a:pt x="0" y="383050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false" flipV="false" rot="-1634078">
            <a:off x="-688328" y="7650538"/>
            <a:ext cx="3434055" cy="3215524"/>
          </a:xfrm>
          <a:custGeom>
            <a:avLst/>
            <a:gdLst/>
            <a:ahLst/>
            <a:cxnLst/>
            <a:rect r="r" b="b" t="t" l="l"/>
            <a:pathLst>
              <a:path h="3215524" w="3434055">
                <a:moveTo>
                  <a:pt x="0" y="0"/>
                </a:moveTo>
                <a:lnTo>
                  <a:pt x="3434056" y="0"/>
                </a:lnTo>
                <a:lnTo>
                  <a:pt x="3434056" y="3215524"/>
                </a:lnTo>
                <a:lnTo>
                  <a:pt x="0" y="321552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3" id="13"/>
          <p:cNvSpPr/>
          <p:nvPr/>
        </p:nvSpPr>
        <p:spPr>
          <a:xfrm flipH="false" flipV="false" rot="0">
            <a:off x="15541766" y="199273"/>
            <a:ext cx="2327813" cy="900088"/>
          </a:xfrm>
          <a:custGeom>
            <a:avLst/>
            <a:gdLst/>
            <a:ahLst/>
            <a:cxnLst/>
            <a:rect r="r" b="b" t="t" l="l"/>
            <a:pathLst>
              <a:path h="900088" w="2327813">
                <a:moveTo>
                  <a:pt x="0" y="0"/>
                </a:moveTo>
                <a:lnTo>
                  <a:pt x="2327813" y="0"/>
                </a:lnTo>
                <a:lnTo>
                  <a:pt x="2327813" y="900088"/>
                </a:lnTo>
                <a:lnTo>
                  <a:pt x="0" y="900088"/>
                </a:lnTo>
                <a:lnTo>
                  <a:pt x="0" y="0"/>
                </a:lnTo>
                <a:close/>
              </a:path>
            </a:pathLst>
          </a:custGeom>
          <a:blipFill>
            <a:blip r:embed="rId22"/>
            <a:stretch>
              <a:fillRect l="0" t="0" r="0" b="0"/>
            </a:stretch>
          </a:blipFill>
        </p:spPr>
      </p:sp>
      <p:sp>
        <p:nvSpPr>
          <p:cNvPr name="Freeform 14" id="14"/>
          <p:cNvSpPr/>
          <p:nvPr/>
        </p:nvSpPr>
        <p:spPr>
          <a:xfrm flipH="false" flipV="false" rot="0">
            <a:off x="16273553" y="1419626"/>
            <a:ext cx="864238" cy="864757"/>
          </a:xfrm>
          <a:custGeom>
            <a:avLst/>
            <a:gdLst/>
            <a:ahLst/>
            <a:cxnLst/>
            <a:rect r="r" b="b" t="t" l="l"/>
            <a:pathLst>
              <a:path h="864757" w="864238">
                <a:moveTo>
                  <a:pt x="0" y="0"/>
                </a:moveTo>
                <a:lnTo>
                  <a:pt x="864239" y="0"/>
                </a:lnTo>
                <a:lnTo>
                  <a:pt x="864239" y="864757"/>
                </a:lnTo>
                <a:lnTo>
                  <a:pt x="0" y="864757"/>
                </a:lnTo>
                <a:lnTo>
                  <a:pt x="0" y="0"/>
                </a:lnTo>
                <a:close/>
              </a:path>
            </a:pathLst>
          </a:custGeom>
          <a:blipFill>
            <a:blip r:embed="rId23"/>
            <a:stretch>
              <a:fillRect l="0" t="0" r="0" b="0"/>
            </a:stretch>
          </a:blipFill>
        </p:spPr>
      </p:sp>
      <p:sp>
        <p:nvSpPr>
          <p:cNvPr name="TextBox 15" id="15"/>
          <p:cNvSpPr txBox="true"/>
          <p:nvPr/>
        </p:nvSpPr>
        <p:spPr>
          <a:xfrm rot="0">
            <a:off x="0" y="3204388"/>
            <a:ext cx="17849910" cy="4568825"/>
          </a:xfrm>
          <a:prstGeom prst="rect">
            <a:avLst/>
          </a:prstGeom>
        </p:spPr>
        <p:txBody>
          <a:bodyPr anchor="t" rtlCol="false" tIns="0" lIns="0" bIns="0" rIns="0">
            <a:spAutoFit/>
          </a:bodyPr>
          <a:lstStyle/>
          <a:p>
            <a:pPr algn="ctr">
              <a:lnSpc>
                <a:spcPts val="9100"/>
              </a:lnSpc>
              <a:spcBef>
                <a:spcPct val="0"/>
              </a:spcBef>
            </a:pPr>
            <a:r>
              <a:rPr lang="en-US" sz="6500">
                <a:solidFill>
                  <a:srgbClr val="FFFFFF"/>
                </a:solidFill>
                <a:latin typeface="Canva Sans"/>
                <a:ea typeface="Canva Sans"/>
                <a:cs typeface="Canva Sans"/>
                <a:sym typeface="Canva Sans"/>
              </a:rPr>
              <a:t>What does it tell us that people speak different languages, eat food from different places and watch films that are not from Britain?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DAG1N47NCrE</dc:identifier>
  <dcterms:modified xsi:type="dcterms:W3CDTF">2011-08-01T06:04:30Z</dcterms:modified>
  <cp:revision>1</cp:revision>
  <dc:title>Bradford KS2 Routes to Roots Presentation</dc:title>
</cp:coreProperties>
</file>