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18288000" cy="10287000"/>
  <p:notesSz cx="6858000" cy="9144000"/>
  <p:embeddedFontLst>
    <p:embeddedFont>
      <p:font typeface="Canva Sans" charset="1" panose="020B0503030501040103"/>
      <p:regular r:id="rId23"/>
    </p:embeddedFont>
    <p:embeddedFont>
      <p:font typeface="Canva Sans Bold" charset="1" panose="020B0803030501040103"/>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fonts/font23.fntdata" Type="http://schemas.openxmlformats.org/officeDocument/2006/relationships/font"/><Relationship Id="rId24" Target="fonts/font24.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22" Target="../media/image21.png" Type="http://schemas.openxmlformats.org/officeDocument/2006/relationships/image"/><Relationship Id="rId23" Target="../media/image22.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22" Target="../media/image21.png" Type="http://schemas.openxmlformats.org/officeDocument/2006/relationships/image"/><Relationship Id="rId23" Target="../media/image22.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22" Target="../media/image21.png" Type="http://schemas.openxmlformats.org/officeDocument/2006/relationships/image"/><Relationship Id="rId23" Target="../media/image22.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22" Target="../media/image21.png" Type="http://schemas.openxmlformats.org/officeDocument/2006/relationships/image"/><Relationship Id="rId23" Target="../media/image22.png" Type="http://schemas.openxmlformats.org/officeDocument/2006/relationships/image"/><Relationship Id="rId24" Target="../media/image26.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22" Target="../media/image21.png" Type="http://schemas.openxmlformats.org/officeDocument/2006/relationships/image"/><Relationship Id="rId23" Target="../media/image22.png" Type="http://schemas.openxmlformats.org/officeDocument/2006/relationships/image"/><Relationship Id="rId24" Target="../media/image27.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22" Target="../media/image21.png" Type="http://schemas.openxmlformats.org/officeDocument/2006/relationships/image"/><Relationship Id="rId23" Target="../media/image22.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22" Target="../media/image21.png" Type="http://schemas.openxmlformats.org/officeDocument/2006/relationships/image"/><Relationship Id="rId23" Target="../media/image22.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22" Target="../media/image21.png" Type="http://schemas.openxmlformats.org/officeDocument/2006/relationships/image"/><Relationship Id="rId23" Target="../media/image22.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22" Target="../media/image21.png" Type="http://schemas.openxmlformats.org/officeDocument/2006/relationships/image"/><Relationship Id="rId23" Target="../media/image22.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22" Target="../media/image21.png" Type="http://schemas.openxmlformats.org/officeDocument/2006/relationships/image"/><Relationship Id="rId23" Target="../media/image22.png" Type="http://schemas.openxmlformats.org/officeDocument/2006/relationships/image"/><Relationship Id="rId24" Target="../media/image23.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22" Target="../media/image21.png" Type="http://schemas.openxmlformats.org/officeDocument/2006/relationships/image"/><Relationship Id="rId23" Target="../media/image22.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14" Target="../media/image15.png" Type="http://schemas.openxmlformats.org/officeDocument/2006/relationships/image"/><Relationship Id="rId15" Target="../media/image16.svg" Type="http://schemas.openxmlformats.org/officeDocument/2006/relationships/image"/><Relationship Id="rId16" Target="../media/image17.png" Type="http://schemas.openxmlformats.org/officeDocument/2006/relationships/image"/><Relationship Id="rId17" Target="../media/image18.svg" Type="http://schemas.openxmlformats.org/officeDocument/2006/relationships/image"/><Relationship Id="rId18" Target="../media/image19.png" Type="http://schemas.openxmlformats.org/officeDocument/2006/relationships/image"/><Relationship Id="rId19" Target="../media/image20.svg" Type="http://schemas.openxmlformats.org/officeDocument/2006/relationships/image"/><Relationship Id="rId2" Target="../media/image1.png" Type="http://schemas.openxmlformats.org/officeDocument/2006/relationships/image"/><Relationship Id="rId20" Target="../media/image21.png" Type="http://schemas.openxmlformats.org/officeDocument/2006/relationships/image"/><Relationship Id="rId21" Target="../media/image22.png" Type="http://schemas.openxmlformats.org/officeDocument/2006/relationships/image"/><Relationship Id="rId22" Target="../media/image24.png" Type="http://schemas.openxmlformats.org/officeDocument/2006/relationships/image"/><Relationship Id="rId23" Target="../media/image25.sv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22" Target="../media/image21.png" Type="http://schemas.openxmlformats.org/officeDocument/2006/relationships/image"/><Relationship Id="rId23" Target="../media/image22.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22" Target="../media/image21.png" Type="http://schemas.openxmlformats.org/officeDocument/2006/relationships/image"/><Relationship Id="rId23" Target="../media/image22.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22" Target="../media/image21.png" Type="http://schemas.openxmlformats.org/officeDocument/2006/relationships/image"/><Relationship Id="rId23" Target="../media/image22.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22" Target="../media/image21.png" Type="http://schemas.openxmlformats.org/officeDocument/2006/relationships/image"/><Relationship Id="rId23" Target="../media/image22.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22" Target="../media/image21.png" Type="http://schemas.openxmlformats.org/officeDocument/2006/relationships/image"/><Relationship Id="rId23" Target="../media/image22.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66C4"/>
        </a:solidFill>
      </p:bgPr>
    </p:bg>
    <p:spTree>
      <p:nvGrpSpPr>
        <p:cNvPr id="1" name=""/>
        <p:cNvGrpSpPr/>
        <p:nvPr/>
      </p:nvGrpSpPr>
      <p:grpSpPr>
        <a:xfrm>
          <a:off x="0" y="0"/>
          <a:ext cx="0" cy="0"/>
          <a:chOff x="0" y="0"/>
          <a:chExt cx="0" cy="0"/>
        </a:xfrm>
      </p:grpSpPr>
      <p:sp>
        <p:nvSpPr>
          <p:cNvPr name="Freeform 2" id="2"/>
          <p:cNvSpPr/>
          <p:nvPr/>
        </p:nvSpPr>
        <p:spPr>
          <a:xfrm flipH="true" flipV="false" rot="0">
            <a:off x="13703299" y="5588793"/>
            <a:ext cx="5019241" cy="5224947"/>
          </a:xfrm>
          <a:custGeom>
            <a:avLst/>
            <a:gdLst/>
            <a:ahLst/>
            <a:cxnLst/>
            <a:rect r="r" b="b" t="t" l="l"/>
            <a:pathLst>
              <a:path h="5224947" w="5019241">
                <a:moveTo>
                  <a:pt x="5019241" y="0"/>
                </a:moveTo>
                <a:lnTo>
                  <a:pt x="0" y="0"/>
                </a:lnTo>
                <a:lnTo>
                  <a:pt x="0" y="5224948"/>
                </a:lnTo>
                <a:lnTo>
                  <a:pt x="5019241" y="5224948"/>
                </a:lnTo>
                <a:lnTo>
                  <a:pt x="5019241"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123345" y="6143867"/>
            <a:ext cx="3164655" cy="4114800"/>
          </a:xfrm>
          <a:custGeom>
            <a:avLst/>
            <a:gdLst/>
            <a:ahLst/>
            <a:cxnLst/>
            <a:rect r="r" b="b" t="t" l="l"/>
            <a:pathLst>
              <a:path h="4114800" w="3164655">
                <a:moveTo>
                  <a:pt x="0" y="0"/>
                </a:moveTo>
                <a:lnTo>
                  <a:pt x="3164655" y="0"/>
                </a:lnTo>
                <a:lnTo>
                  <a:pt x="316465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4575874">
            <a:off x="-952845" y="-1573519"/>
            <a:ext cx="5185513" cy="5204438"/>
          </a:xfrm>
          <a:custGeom>
            <a:avLst/>
            <a:gdLst/>
            <a:ahLst/>
            <a:cxnLst/>
            <a:rect r="r" b="b" t="t" l="l"/>
            <a:pathLst>
              <a:path h="5204438" w="5185513">
                <a:moveTo>
                  <a:pt x="0" y="0"/>
                </a:moveTo>
                <a:lnTo>
                  <a:pt x="5185512" y="0"/>
                </a:lnTo>
                <a:lnTo>
                  <a:pt x="5185512" y="5204438"/>
                </a:lnTo>
                <a:lnTo>
                  <a:pt x="0" y="520443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true" rot="0">
            <a:off x="723807" y="-1170277"/>
            <a:ext cx="3320849" cy="3639187"/>
          </a:xfrm>
          <a:custGeom>
            <a:avLst/>
            <a:gdLst/>
            <a:ahLst/>
            <a:cxnLst/>
            <a:rect r="r" b="b" t="t" l="l"/>
            <a:pathLst>
              <a:path h="3639187" w="3320849">
                <a:moveTo>
                  <a:pt x="0" y="3639188"/>
                </a:moveTo>
                <a:lnTo>
                  <a:pt x="3320848" y="3639188"/>
                </a:lnTo>
                <a:lnTo>
                  <a:pt x="3320848" y="0"/>
                </a:lnTo>
                <a:lnTo>
                  <a:pt x="0" y="0"/>
                </a:lnTo>
                <a:lnTo>
                  <a:pt x="0" y="3639188"/>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4025556">
            <a:off x="11115460" y="8874934"/>
            <a:ext cx="4191000" cy="4114800"/>
          </a:xfrm>
          <a:custGeom>
            <a:avLst/>
            <a:gdLst/>
            <a:ahLst/>
            <a:cxnLst/>
            <a:rect r="r" b="b" t="t" l="l"/>
            <a:pathLst>
              <a:path h="4114800" w="4191000">
                <a:moveTo>
                  <a:pt x="0" y="0"/>
                </a:moveTo>
                <a:lnTo>
                  <a:pt x="4191000" y="0"/>
                </a:lnTo>
                <a:lnTo>
                  <a:pt x="419100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5745656" y="9785041"/>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1196225" y="823304"/>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0">
            <a:off x="-2242565" y="3067942"/>
            <a:ext cx="3271265" cy="1379966"/>
          </a:xfrm>
          <a:custGeom>
            <a:avLst/>
            <a:gdLst/>
            <a:ahLst/>
            <a:cxnLst/>
            <a:rect r="r" b="b" t="t" l="l"/>
            <a:pathLst>
              <a:path h="1379966" w="3271265">
                <a:moveTo>
                  <a:pt x="0" y="0"/>
                </a:moveTo>
                <a:lnTo>
                  <a:pt x="3271265" y="0"/>
                </a:lnTo>
                <a:lnTo>
                  <a:pt x="3271265" y="1379965"/>
                </a:lnTo>
                <a:lnTo>
                  <a:pt x="0" y="137996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0" id="10"/>
          <p:cNvSpPr/>
          <p:nvPr/>
        </p:nvSpPr>
        <p:spPr>
          <a:xfrm flipH="false" flipV="false" rot="6041443">
            <a:off x="14529418" y="-2344975"/>
            <a:ext cx="4352509" cy="6336559"/>
          </a:xfrm>
          <a:custGeom>
            <a:avLst/>
            <a:gdLst/>
            <a:ahLst/>
            <a:cxnLst/>
            <a:rect r="r" b="b" t="t" l="l"/>
            <a:pathLst>
              <a:path h="6336559" w="4352509">
                <a:moveTo>
                  <a:pt x="0" y="0"/>
                </a:moveTo>
                <a:lnTo>
                  <a:pt x="4352509" y="0"/>
                </a:lnTo>
                <a:lnTo>
                  <a:pt x="4352509" y="6336559"/>
                </a:lnTo>
                <a:lnTo>
                  <a:pt x="0" y="633655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1" id="11"/>
          <p:cNvSpPr/>
          <p:nvPr/>
        </p:nvSpPr>
        <p:spPr>
          <a:xfrm flipH="false" flipV="false" rot="0">
            <a:off x="-1755834" y="8513121"/>
            <a:ext cx="7315200" cy="3830505"/>
          </a:xfrm>
          <a:custGeom>
            <a:avLst/>
            <a:gdLst/>
            <a:ahLst/>
            <a:cxnLst/>
            <a:rect r="r" b="b" t="t" l="l"/>
            <a:pathLst>
              <a:path h="3830505" w="7315200">
                <a:moveTo>
                  <a:pt x="0" y="0"/>
                </a:moveTo>
                <a:lnTo>
                  <a:pt x="7315200" y="0"/>
                </a:lnTo>
                <a:lnTo>
                  <a:pt x="7315200" y="3830505"/>
                </a:lnTo>
                <a:lnTo>
                  <a:pt x="0" y="383050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2" id="12"/>
          <p:cNvSpPr/>
          <p:nvPr/>
        </p:nvSpPr>
        <p:spPr>
          <a:xfrm flipH="false" flipV="false" rot="-1634078">
            <a:off x="-688328" y="7650538"/>
            <a:ext cx="3434055" cy="3215524"/>
          </a:xfrm>
          <a:custGeom>
            <a:avLst/>
            <a:gdLst/>
            <a:ahLst/>
            <a:cxnLst/>
            <a:rect r="r" b="b" t="t" l="l"/>
            <a:pathLst>
              <a:path h="3215524" w="3434055">
                <a:moveTo>
                  <a:pt x="0" y="0"/>
                </a:moveTo>
                <a:lnTo>
                  <a:pt x="3434056" y="0"/>
                </a:lnTo>
                <a:lnTo>
                  <a:pt x="3434056" y="3215524"/>
                </a:lnTo>
                <a:lnTo>
                  <a:pt x="0" y="3215524"/>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TextBox 13" id="13"/>
          <p:cNvSpPr txBox="true"/>
          <p:nvPr/>
        </p:nvSpPr>
        <p:spPr>
          <a:xfrm rot="0">
            <a:off x="1434020" y="2860419"/>
            <a:ext cx="15973174" cy="2662074"/>
          </a:xfrm>
          <a:prstGeom prst="rect">
            <a:avLst/>
          </a:prstGeom>
        </p:spPr>
        <p:txBody>
          <a:bodyPr anchor="t" rtlCol="false" tIns="0" lIns="0" bIns="0" rIns="0">
            <a:spAutoFit/>
          </a:bodyPr>
          <a:lstStyle/>
          <a:p>
            <a:pPr algn="ctr">
              <a:lnSpc>
                <a:spcPts val="21796"/>
              </a:lnSpc>
            </a:pPr>
            <a:r>
              <a:rPr lang="en-US" sz="15568">
                <a:solidFill>
                  <a:srgbClr val="FFFFFF"/>
                </a:solidFill>
                <a:latin typeface="Canva Sans"/>
                <a:ea typeface="Canva Sans"/>
                <a:cs typeface="Canva Sans"/>
                <a:sym typeface="Canva Sans"/>
              </a:rPr>
              <a:t>Routes to Roots</a:t>
            </a:r>
          </a:p>
        </p:txBody>
      </p:sp>
      <p:sp>
        <p:nvSpPr>
          <p:cNvPr name="TextBox 14" id="14"/>
          <p:cNvSpPr txBox="true"/>
          <p:nvPr/>
        </p:nvSpPr>
        <p:spPr>
          <a:xfrm rot="0">
            <a:off x="5437586" y="5654886"/>
            <a:ext cx="7412829" cy="720136"/>
          </a:xfrm>
          <a:prstGeom prst="rect">
            <a:avLst/>
          </a:prstGeom>
        </p:spPr>
        <p:txBody>
          <a:bodyPr anchor="t" rtlCol="false" tIns="0" lIns="0" bIns="0" rIns="0">
            <a:spAutoFit/>
          </a:bodyPr>
          <a:lstStyle/>
          <a:p>
            <a:pPr algn="ctr">
              <a:lnSpc>
                <a:spcPts val="5982"/>
              </a:lnSpc>
            </a:pPr>
            <a:r>
              <a:rPr lang="en-US" sz="4273">
                <a:solidFill>
                  <a:srgbClr val="FFFFFF"/>
                </a:solidFill>
                <a:latin typeface="Canva Sans"/>
                <a:ea typeface="Canva Sans"/>
                <a:cs typeface="Canva Sans"/>
                <a:sym typeface="Canva Sans"/>
              </a:rPr>
              <a:t>A celebration of migration</a:t>
            </a:r>
          </a:p>
        </p:txBody>
      </p:sp>
      <p:sp>
        <p:nvSpPr>
          <p:cNvPr name="TextBox 15" id="15"/>
          <p:cNvSpPr txBox="true"/>
          <p:nvPr/>
        </p:nvSpPr>
        <p:spPr>
          <a:xfrm rot="0">
            <a:off x="6592193" y="6517897"/>
            <a:ext cx="5103614" cy="613409"/>
          </a:xfrm>
          <a:prstGeom prst="rect">
            <a:avLst/>
          </a:prstGeom>
        </p:spPr>
        <p:txBody>
          <a:bodyPr anchor="t" rtlCol="false" tIns="0" lIns="0" bIns="0" rIns="0">
            <a:spAutoFit/>
          </a:bodyPr>
          <a:lstStyle/>
          <a:p>
            <a:pPr algn="ctr">
              <a:lnSpc>
                <a:spcPts val="5040"/>
              </a:lnSpc>
            </a:pPr>
            <a:r>
              <a:rPr lang="en-US" sz="3600" b="true">
                <a:solidFill>
                  <a:srgbClr val="FFFFFF"/>
                </a:solidFill>
                <a:latin typeface="Canva Sans Bold"/>
                <a:ea typeface="Canva Sans Bold"/>
                <a:cs typeface="Canva Sans Bold"/>
                <a:sym typeface="Canva Sans Bold"/>
              </a:rPr>
              <a:t>KS3 Learning Resource</a:t>
            </a:r>
          </a:p>
        </p:txBody>
      </p:sp>
      <p:sp>
        <p:nvSpPr>
          <p:cNvPr name="Freeform 16" id="16"/>
          <p:cNvSpPr/>
          <p:nvPr/>
        </p:nvSpPr>
        <p:spPr>
          <a:xfrm flipH="false" flipV="false" rot="0">
            <a:off x="15541766" y="199273"/>
            <a:ext cx="2327813" cy="900088"/>
          </a:xfrm>
          <a:custGeom>
            <a:avLst/>
            <a:gdLst/>
            <a:ahLst/>
            <a:cxnLst/>
            <a:rect r="r" b="b" t="t" l="l"/>
            <a:pathLst>
              <a:path h="900088" w="2327813">
                <a:moveTo>
                  <a:pt x="0" y="0"/>
                </a:moveTo>
                <a:lnTo>
                  <a:pt x="2327813" y="0"/>
                </a:lnTo>
                <a:lnTo>
                  <a:pt x="2327813" y="900088"/>
                </a:lnTo>
                <a:lnTo>
                  <a:pt x="0" y="900088"/>
                </a:lnTo>
                <a:lnTo>
                  <a:pt x="0" y="0"/>
                </a:lnTo>
                <a:close/>
              </a:path>
            </a:pathLst>
          </a:custGeom>
          <a:blipFill>
            <a:blip r:embed="rId22"/>
            <a:stretch>
              <a:fillRect l="0" t="0" r="0" b="0"/>
            </a:stretch>
          </a:blipFill>
        </p:spPr>
      </p:sp>
      <p:sp>
        <p:nvSpPr>
          <p:cNvPr name="Freeform 17" id="17"/>
          <p:cNvSpPr/>
          <p:nvPr/>
        </p:nvSpPr>
        <p:spPr>
          <a:xfrm flipH="false" flipV="false" rot="0">
            <a:off x="16273553" y="1419626"/>
            <a:ext cx="864238" cy="864757"/>
          </a:xfrm>
          <a:custGeom>
            <a:avLst/>
            <a:gdLst/>
            <a:ahLst/>
            <a:cxnLst/>
            <a:rect r="r" b="b" t="t" l="l"/>
            <a:pathLst>
              <a:path h="864757" w="864238">
                <a:moveTo>
                  <a:pt x="0" y="0"/>
                </a:moveTo>
                <a:lnTo>
                  <a:pt x="864239" y="0"/>
                </a:lnTo>
                <a:lnTo>
                  <a:pt x="864239" y="864757"/>
                </a:lnTo>
                <a:lnTo>
                  <a:pt x="0" y="864757"/>
                </a:lnTo>
                <a:lnTo>
                  <a:pt x="0" y="0"/>
                </a:lnTo>
                <a:close/>
              </a:path>
            </a:pathLst>
          </a:custGeom>
          <a:blipFill>
            <a:blip r:embed="rId23"/>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F66C4"/>
        </a:solidFill>
      </p:bgPr>
    </p:bg>
    <p:spTree>
      <p:nvGrpSpPr>
        <p:cNvPr id="1" name=""/>
        <p:cNvGrpSpPr/>
        <p:nvPr/>
      </p:nvGrpSpPr>
      <p:grpSpPr>
        <a:xfrm>
          <a:off x="0" y="0"/>
          <a:ext cx="0" cy="0"/>
          <a:chOff x="0" y="0"/>
          <a:chExt cx="0" cy="0"/>
        </a:xfrm>
      </p:grpSpPr>
      <p:sp>
        <p:nvSpPr>
          <p:cNvPr name="Freeform 2" id="2"/>
          <p:cNvSpPr/>
          <p:nvPr/>
        </p:nvSpPr>
        <p:spPr>
          <a:xfrm flipH="true" flipV="false" rot="0">
            <a:off x="13703299" y="5588793"/>
            <a:ext cx="5019241" cy="5224947"/>
          </a:xfrm>
          <a:custGeom>
            <a:avLst/>
            <a:gdLst/>
            <a:ahLst/>
            <a:cxnLst/>
            <a:rect r="r" b="b" t="t" l="l"/>
            <a:pathLst>
              <a:path h="5224947" w="5019241">
                <a:moveTo>
                  <a:pt x="5019241" y="0"/>
                </a:moveTo>
                <a:lnTo>
                  <a:pt x="0" y="0"/>
                </a:lnTo>
                <a:lnTo>
                  <a:pt x="0" y="5224948"/>
                </a:lnTo>
                <a:lnTo>
                  <a:pt x="5019241" y="5224948"/>
                </a:lnTo>
                <a:lnTo>
                  <a:pt x="5019241"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123345" y="6143867"/>
            <a:ext cx="3164655" cy="4114800"/>
          </a:xfrm>
          <a:custGeom>
            <a:avLst/>
            <a:gdLst/>
            <a:ahLst/>
            <a:cxnLst/>
            <a:rect r="r" b="b" t="t" l="l"/>
            <a:pathLst>
              <a:path h="4114800" w="3164655">
                <a:moveTo>
                  <a:pt x="0" y="0"/>
                </a:moveTo>
                <a:lnTo>
                  <a:pt x="3164655" y="0"/>
                </a:lnTo>
                <a:lnTo>
                  <a:pt x="316465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4575874">
            <a:off x="-952845" y="-1573519"/>
            <a:ext cx="5185513" cy="5204438"/>
          </a:xfrm>
          <a:custGeom>
            <a:avLst/>
            <a:gdLst/>
            <a:ahLst/>
            <a:cxnLst/>
            <a:rect r="r" b="b" t="t" l="l"/>
            <a:pathLst>
              <a:path h="5204438" w="5185513">
                <a:moveTo>
                  <a:pt x="0" y="0"/>
                </a:moveTo>
                <a:lnTo>
                  <a:pt x="5185512" y="0"/>
                </a:lnTo>
                <a:lnTo>
                  <a:pt x="5185512" y="5204438"/>
                </a:lnTo>
                <a:lnTo>
                  <a:pt x="0" y="520443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true" rot="0">
            <a:off x="723807" y="-1170277"/>
            <a:ext cx="3320849" cy="3639187"/>
          </a:xfrm>
          <a:custGeom>
            <a:avLst/>
            <a:gdLst/>
            <a:ahLst/>
            <a:cxnLst/>
            <a:rect r="r" b="b" t="t" l="l"/>
            <a:pathLst>
              <a:path h="3639187" w="3320849">
                <a:moveTo>
                  <a:pt x="0" y="3639188"/>
                </a:moveTo>
                <a:lnTo>
                  <a:pt x="3320848" y="3639188"/>
                </a:lnTo>
                <a:lnTo>
                  <a:pt x="3320848" y="0"/>
                </a:lnTo>
                <a:lnTo>
                  <a:pt x="0" y="0"/>
                </a:lnTo>
                <a:lnTo>
                  <a:pt x="0" y="3639188"/>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4025556">
            <a:off x="11115460" y="8874934"/>
            <a:ext cx="4191000" cy="4114800"/>
          </a:xfrm>
          <a:custGeom>
            <a:avLst/>
            <a:gdLst/>
            <a:ahLst/>
            <a:cxnLst/>
            <a:rect r="r" b="b" t="t" l="l"/>
            <a:pathLst>
              <a:path h="4114800" w="4191000">
                <a:moveTo>
                  <a:pt x="0" y="0"/>
                </a:moveTo>
                <a:lnTo>
                  <a:pt x="4191000" y="0"/>
                </a:lnTo>
                <a:lnTo>
                  <a:pt x="419100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5745656" y="9785041"/>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1196225" y="823304"/>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0">
            <a:off x="-2242565" y="3067942"/>
            <a:ext cx="3271265" cy="1379966"/>
          </a:xfrm>
          <a:custGeom>
            <a:avLst/>
            <a:gdLst/>
            <a:ahLst/>
            <a:cxnLst/>
            <a:rect r="r" b="b" t="t" l="l"/>
            <a:pathLst>
              <a:path h="1379966" w="3271265">
                <a:moveTo>
                  <a:pt x="0" y="0"/>
                </a:moveTo>
                <a:lnTo>
                  <a:pt x="3271265" y="0"/>
                </a:lnTo>
                <a:lnTo>
                  <a:pt x="3271265" y="1379965"/>
                </a:lnTo>
                <a:lnTo>
                  <a:pt x="0" y="137996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0" id="10"/>
          <p:cNvSpPr/>
          <p:nvPr/>
        </p:nvSpPr>
        <p:spPr>
          <a:xfrm flipH="false" flipV="false" rot="6041443">
            <a:off x="14529418" y="-2344975"/>
            <a:ext cx="4352509" cy="6336559"/>
          </a:xfrm>
          <a:custGeom>
            <a:avLst/>
            <a:gdLst/>
            <a:ahLst/>
            <a:cxnLst/>
            <a:rect r="r" b="b" t="t" l="l"/>
            <a:pathLst>
              <a:path h="6336559" w="4352509">
                <a:moveTo>
                  <a:pt x="0" y="0"/>
                </a:moveTo>
                <a:lnTo>
                  <a:pt x="4352509" y="0"/>
                </a:lnTo>
                <a:lnTo>
                  <a:pt x="4352509" y="6336559"/>
                </a:lnTo>
                <a:lnTo>
                  <a:pt x="0" y="633655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1" id="11"/>
          <p:cNvSpPr/>
          <p:nvPr/>
        </p:nvSpPr>
        <p:spPr>
          <a:xfrm flipH="false" flipV="false" rot="0">
            <a:off x="-1755834" y="8513121"/>
            <a:ext cx="7315200" cy="3830505"/>
          </a:xfrm>
          <a:custGeom>
            <a:avLst/>
            <a:gdLst/>
            <a:ahLst/>
            <a:cxnLst/>
            <a:rect r="r" b="b" t="t" l="l"/>
            <a:pathLst>
              <a:path h="3830505" w="7315200">
                <a:moveTo>
                  <a:pt x="0" y="0"/>
                </a:moveTo>
                <a:lnTo>
                  <a:pt x="7315200" y="0"/>
                </a:lnTo>
                <a:lnTo>
                  <a:pt x="7315200" y="3830505"/>
                </a:lnTo>
                <a:lnTo>
                  <a:pt x="0" y="383050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2" id="12"/>
          <p:cNvSpPr/>
          <p:nvPr/>
        </p:nvSpPr>
        <p:spPr>
          <a:xfrm flipH="false" flipV="false" rot="-1634078">
            <a:off x="-688328" y="7650538"/>
            <a:ext cx="3434055" cy="3215524"/>
          </a:xfrm>
          <a:custGeom>
            <a:avLst/>
            <a:gdLst/>
            <a:ahLst/>
            <a:cxnLst/>
            <a:rect r="r" b="b" t="t" l="l"/>
            <a:pathLst>
              <a:path h="3215524" w="3434055">
                <a:moveTo>
                  <a:pt x="0" y="0"/>
                </a:moveTo>
                <a:lnTo>
                  <a:pt x="3434056" y="0"/>
                </a:lnTo>
                <a:lnTo>
                  <a:pt x="3434056" y="3215524"/>
                </a:lnTo>
                <a:lnTo>
                  <a:pt x="0" y="3215524"/>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3" id="13"/>
          <p:cNvSpPr/>
          <p:nvPr/>
        </p:nvSpPr>
        <p:spPr>
          <a:xfrm flipH="false" flipV="false" rot="0">
            <a:off x="15541766" y="199273"/>
            <a:ext cx="2327813" cy="900088"/>
          </a:xfrm>
          <a:custGeom>
            <a:avLst/>
            <a:gdLst/>
            <a:ahLst/>
            <a:cxnLst/>
            <a:rect r="r" b="b" t="t" l="l"/>
            <a:pathLst>
              <a:path h="900088" w="2327813">
                <a:moveTo>
                  <a:pt x="0" y="0"/>
                </a:moveTo>
                <a:lnTo>
                  <a:pt x="2327813" y="0"/>
                </a:lnTo>
                <a:lnTo>
                  <a:pt x="2327813" y="900088"/>
                </a:lnTo>
                <a:lnTo>
                  <a:pt x="0" y="900088"/>
                </a:lnTo>
                <a:lnTo>
                  <a:pt x="0" y="0"/>
                </a:lnTo>
                <a:close/>
              </a:path>
            </a:pathLst>
          </a:custGeom>
          <a:blipFill>
            <a:blip r:embed="rId22"/>
            <a:stretch>
              <a:fillRect l="0" t="0" r="0" b="0"/>
            </a:stretch>
          </a:blipFill>
        </p:spPr>
      </p:sp>
      <p:sp>
        <p:nvSpPr>
          <p:cNvPr name="Freeform 14" id="14"/>
          <p:cNvSpPr/>
          <p:nvPr/>
        </p:nvSpPr>
        <p:spPr>
          <a:xfrm flipH="false" flipV="false" rot="0">
            <a:off x="16273553" y="1419626"/>
            <a:ext cx="864238" cy="864757"/>
          </a:xfrm>
          <a:custGeom>
            <a:avLst/>
            <a:gdLst/>
            <a:ahLst/>
            <a:cxnLst/>
            <a:rect r="r" b="b" t="t" l="l"/>
            <a:pathLst>
              <a:path h="864757" w="864238">
                <a:moveTo>
                  <a:pt x="0" y="0"/>
                </a:moveTo>
                <a:lnTo>
                  <a:pt x="864239" y="0"/>
                </a:lnTo>
                <a:lnTo>
                  <a:pt x="864239" y="864757"/>
                </a:lnTo>
                <a:lnTo>
                  <a:pt x="0" y="864757"/>
                </a:lnTo>
                <a:lnTo>
                  <a:pt x="0" y="0"/>
                </a:lnTo>
                <a:close/>
              </a:path>
            </a:pathLst>
          </a:custGeom>
          <a:blipFill>
            <a:blip r:embed="rId23"/>
            <a:stretch>
              <a:fillRect l="0" t="0" r="0" b="0"/>
            </a:stretch>
          </a:blipFill>
        </p:spPr>
      </p:sp>
      <p:sp>
        <p:nvSpPr>
          <p:cNvPr name="TextBox 15" id="15"/>
          <p:cNvSpPr txBox="true"/>
          <p:nvPr/>
        </p:nvSpPr>
        <p:spPr>
          <a:xfrm rot="0">
            <a:off x="0" y="3204388"/>
            <a:ext cx="17849910" cy="5721350"/>
          </a:xfrm>
          <a:prstGeom prst="rect">
            <a:avLst/>
          </a:prstGeom>
        </p:spPr>
        <p:txBody>
          <a:bodyPr anchor="t" rtlCol="false" tIns="0" lIns="0" bIns="0" rIns="0">
            <a:spAutoFit/>
          </a:bodyPr>
          <a:lstStyle/>
          <a:p>
            <a:pPr algn="ctr">
              <a:lnSpc>
                <a:spcPts val="9100"/>
              </a:lnSpc>
              <a:spcBef>
                <a:spcPct val="0"/>
              </a:spcBef>
            </a:pPr>
            <a:r>
              <a:rPr lang="en-US" sz="6500">
                <a:solidFill>
                  <a:srgbClr val="FFFFFF"/>
                </a:solidFill>
                <a:latin typeface="Canva Sans"/>
                <a:ea typeface="Canva Sans"/>
                <a:cs typeface="Canva Sans"/>
                <a:sym typeface="Canva Sans"/>
              </a:rPr>
              <a:t>Can you think of any historic or current examples of migration? Which category do the examples you have come up with fit into?</a:t>
            </a:r>
          </a:p>
          <a:p>
            <a:pPr algn="ctr">
              <a:lnSpc>
                <a:spcPts val="9100"/>
              </a:lnSpc>
              <a:spcBef>
                <a:spcPct val="0"/>
              </a:spcBef>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F66C4"/>
        </a:solidFill>
      </p:bgPr>
    </p:bg>
    <p:spTree>
      <p:nvGrpSpPr>
        <p:cNvPr id="1" name=""/>
        <p:cNvGrpSpPr/>
        <p:nvPr/>
      </p:nvGrpSpPr>
      <p:grpSpPr>
        <a:xfrm>
          <a:off x="0" y="0"/>
          <a:ext cx="0" cy="0"/>
          <a:chOff x="0" y="0"/>
          <a:chExt cx="0" cy="0"/>
        </a:xfrm>
      </p:grpSpPr>
      <p:sp>
        <p:nvSpPr>
          <p:cNvPr name="Freeform 2" id="2"/>
          <p:cNvSpPr/>
          <p:nvPr/>
        </p:nvSpPr>
        <p:spPr>
          <a:xfrm flipH="true" flipV="false" rot="0">
            <a:off x="13703299" y="5588793"/>
            <a:ext cx="5019241" cy="5224947"/>
          </a:xfrm>
          <a:custGeom>
            <a:avLst/>
            <a:gdLst/>
            <a:ahLst/>
            <a:cxnLst/>
            <a:rect r="r" b="b" t="t" l="l"/>
            <a:pathLst>
              <a:path h="5224947" w="5019241">
                <a:moveTo>
                  <a:pt x="5019241" y="0"/>
                </a:moveTo>
                <a:lnTo>
                  <a:pt x="0" y="0"/>
                </a:lnTo>
                <a:lnTo>
                  <a:pt x="0" y="5224948"/>
                </a:lnTo>
                <a:lnTo>
                  <a:pt x="5019241" y="5224948"/>
                </a:lnTo>
                <a:lnTo>
                  <a:pt x="5019241"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123345" y="6143867"/>
            <a:ext cx="3164655" cy="4114800"/>
          </a:xfrm>
          <a:custGeom>
            <a:avLst/>
            <a:gdLst/>
            <a:ahLst/>
            <a:cxnLst/>
            <a:rect r="r" b="b" t="t" l="l"/>
            <a:pathLst>
              <a:path h="4114800" w="3164655">
                <a:moveTo>
                  <a:pt x="0" y="0"/>
                </a:moveTo>
                <a:lnTo>
                  <a:pt x="3164655" y="0"/>
                </a:lnTo>
                <a:lnTo>
                  <a:pt x="316465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4575874">
            <a:off x="-952845" y="-1573519"/>
            <a:ext cx="5185513" cy="5204438"/>
          </a:xfrm>
          <a:custGeom>
            <a:avLst/>
            <a:gdLst/>
            <a:ahLst/>
            <a:cxnLst/>
            <a:rect r="r" b="b" t="t" l="l"/>
            <a:pathLst>
              <a:path h="5204438" w="5185513">
                <a:moveTo>
                  <a:pt x="0" y="0"/>
                </a:moveTo>
                <a:lnTo>
                  <a:pt x="5185512" y="0"/>
                </a:lnTo>
                <a:lnTo>
                  <a:pt x="5185512" y="5204438"/>
                </a:lnTo>
                <a:lnTo>
                  <a:pt x="0" y="520443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true" rot="0">
            <a:off x="723807" y="-1170277"/>
            <a:ext cx="3320849" cy="3639187"/>
          </a:xfrm>
          <a:custGeom>
            <a:avLst/>
            <a:gdLst/>
            <a:ahLst/>
            <a:cxnLst/>
            <a:rect r="r" b="b" t="t" l="l"/>
            <a:pathLst>
              <a:path h="3639187" w="3320849">
                <a:moveTo>
                  <a:pt x="0" y="3639188"/>
                </a:moveTo>
                <a:lnTo>
                  <a:pt x="3320848" y="3639188"/>
                </a:lnTo>
                <a:lnTo>
                  <a:pt x="3320848" y="0"/>
                </a:lnTo>
                <a:lnTo>
                  <a:pt x="0" y="0"/>
                </a:lnTo>
                <a:lnTo>
                  <a:pt x="0" y="3639188"/>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4025556">
            <a:off x="11115460" y="8874934"/>
            <a:ext cx="4191000" cy="4114800"/>
          </a:xfrm>
          <a:custGeom>
            <a:avLst/>
            <a:gdLst/>
            <a:ahLst/>
            <a:cxnLst/>
            <a:rect r="r" b="b" t="t" l="l"/>
            <a:pathLst>
              <a:path h="4114800" w="4191000">
                <a:moveTo>
                  <a:pt x="0" y="0"/>
                </a:moveTo>
                <a:lnTo>
                  <a:pt x="4191000" y="0"/>
                </a:lnTo>
                <a:lnTo>
                  <a:pt x="419100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5745656" y="9785041"/>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1196225" y="823304"/>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0">
            <a:off x="-2242565" y="3067942"/>
            <a:ext cx="3271265" cy="1379966"/>
          </a:xfrm>
          <a:custGeom>
            <a:avLst/>
            <a:gdLst/>
            <a:ahLst/>
            <a:cxnLst/>
            <a:rect r="r" b="b" t="t" l="l"/>
            <a:pathLst>
              <a:path h="1379966" w="3271265">
                <a:moveTo>
                  <a:pt x="0" y="0"/>
                </a:moveTo>
                <a:lnTo>
                  <a:pt x="3271265" y="0"/>
                </a:lnTo>
                <a:lnTo>
                  <a:pt x="3271265" y="1379965"/>
                </a:lnTo>
                <a:lnTo>
                  <a:pt x="0" y="137996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0" id="10"/>
          <p:cNvSpPr/>
          <p:nvPr/>
        </p:nvSpPr>
        <p:spPr>
          <a:xfrm flipH="false" flipV="false" rot="6041443">
            <a:off x="14529418" y="-2344975"/>
            <a:ext cx="4352509" cy="6336559"/>
          </a:xfrm>
          <a:custGeom>
            <a:avLst/>
            <a:gdLst/>
            <a:ahLst/>
            <a:cxnLst/>
            <a:rect r="r" b="b" t="t" l="l"/>
            <a:pathLst>
              <a:path h="6336559" w="4352509">
                <a:moveTo>
                  <a:pt x="0" y="0"/>
                </a:moveTo>
                <a:lnTo>
                  <a:pt x="4352509" y="0"/>
                </a:lnTo>
                <a:lnTo>
                  <a:pt x="4352509" y="6336559"/>
                </a:lnTo>
                <a:lnTo>
                  <a:pt x="0" y="633655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1" id="11"/>
          <p:cNvSpPr/>
          <p:nvPr/>
        </p:nvSpPr>
        <p:spPr>
          <a:xfrm flipH="false" flipV="false" rot="0">
            <a:off x="-1755834" y="8513121"/>
            <a:ext cx="7315200" cy="3830505"/>
          </a:xfrm>
          <a:custGeom>
            <a:avLst/>
            <a:gdLst/>
            <a:ahLst/>
            <a:cxnLst/>
            <a:rect r="r" b="b" t="t" l="l"/>
            <a:pathLst>
              <a:path h="3830505" w="7315200">
                <a:moveTo>
                  <a:pt x="0" y="0"/>
                </a:moveTo>
                <a:lnTo>
                  <a:pt x="7315200" y="0"/>
                </a:lnTo>
                <a:lnTo>
                  <a:pt x="7315200" y="3830505"/>
                </a:lnTo>
                <a:lnTo>
                  <a:pt x="0" y="383050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2" id="12"/>
          <p:cNvSpPr/>
          <p:nvPr/>
        </p:nvSpPr>
        <p:spPr>
          <a:xfrm flipH="false" flipV="false" rot="-1634078">
            <a:off x="-688328" y="7650538"/>
            <a:ext cx="3434055" cy="3215524"/>
          </a:xfrm>
          <a:custGeom>
            <a:avLst/>
            <a:gdLst/>
            <a:ahLst/>
            <a:cxnLst/>
            <a:rect r="r" b="b" t="t" l="l"/>
            <a:pathLst>
              <a:path h="3215524" w="3434055">
                <a:moveTo>
                  <a:pt x="0" y="0"/>
                </a:moveTo>
                <a:lnTo>
                  <a:pt x="3434056" y="0"/>
                </a:lnTo>
                <a:lnTo>
                  <a:pt x="3434056" y="3215524"/>
                </a:lnTo>
                <a:lnTo>
                  <a:pt x="0" y="3215524"/>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3" id="13"/>
          <p:cNvSpPr/>
          <p:nvPr/>
        </p:nvSpPr>
        <p:spPr>
          <a:xfrm flipH="false" flipV="false" rot="0">
            <a:off x="15541766" y="199273"/>
            <a:ext cx="2327813" cy="900088"/>
          </a:xfrm>
          <a:custGeom>
            <a:avLst/>
            <a:gdLst/>
            <a:ahLst/>
            <a:cxnLst/>
            <a:rect r="r" b="b" t="t" l="l"/>
            <a:pathLst>
              <a:path h="900088" w="2327813">
                <a:moveTo>
                  <a:pt x="0" y="0"/>
                </a:moveTo>
                <a:lnTo>
                  <a:pt x="2327813" y="0"/>
                </a:lnTo>
                <a:lnTo>
                  <a:pt x="2327813" y="900088"/>
                </a:lnTo>
                <a:lnTo>
                  <a:pt x="0" y="900088"/>
                </a:lnTo>
                <a:lnTo>
                  <a:pt x="0" y="0"/>
                </a:lnTo>
                <a:close/>
              </a:path>
            </a:pathLst>
          </a:custGeom>
          <a:blipFill>
            <a:blip r:embed="rId22"/>
            <a:stretch>
              <a:fillRect l="0" t="0" r="0" b="0"/>
            </a:stretch>
          </a:blipFill>
        </p:spPr>
      </p:sp>
      <p:sp>
        <p:nvSpPr>
          <p:cNvPr name="Freeform 14" id="14"/>
          <p:cNvSpPr/>
          <p:nvPr/>
        </p:nvSpPr>
        <p:spPr>
          <a:xfrm flipH="false" flipV="false" rot="0">
            <a:off x="16273553" y="1419626"/>
            <a:ext cx="864238" cy="864757"/>
          </a:xfrm>
          <a:custGeom>
            <a:avLst/>
            <a:gdLst/>
            <a:ahLst/>
            <a:cxnLst/>
            <a:rect r="r" b="b" t="t" l="l"/>
            <a:pathLst>
              <a:path h="864757" w="864238">
                <a:moveTo>
                  <a:pt x="0" y="0"/>
                </a:moveTo>
                <a:lnTo>
                  <a:pt x="864239" y="0"/>
                </a:lnTo>
                <a:lnTo>
                  <a:pt x="864239" y="864757"/>
                </a:lnTo>
                <a:lnTo>
                  <a:pt x="0" y="864757"/>
                </a:lnTo>
                <a:lnTo>
                  <a:pt x="0" y="0"/>
                </a:lnTo>
                <a:close/>
              </a:path>
            </a:pathLst>
          </a:custGeom>
          <a:blipFill>
            <a:blip r:embed="rId23"/>
            <a:stretch>
              <a:fillRect l="0" t="0" r="0" b="0"/>
            </a:stretch>
          </a:blipFill>
        </p:spPr>
      </p:sp>
      <p:sp>
        <p:nvSpPr>
          <p:cNvPr name="TextBox 15" id="15"/>
          <p:cNvSpPr txBox="true"/>
          <p:nvPr/>
        </p:nvSpPr>
        <p:spPr>
          <a:xfrm rot="0">
            <a:off x="3410471" y="4525963"/>
            <a:ext cx="11467058" cy="1111250"/>
          </a:xfrm>
          <a:prstGeom prst="rect">
            <a:avLst/>
          </a:prstGeom>
        </p:spPr>
        <p:txBody>
          <a:bodyPr anchor="t" rtlCol="false" tIns="0" lIns="0" bIns="0" rIns="0">
            <a:spAutoFit/>
          </a:bodyPr>
          <a:lstStyle/>
          <a:p>
            <a:pPr algn="ctr">
              <a:lnSpc>
                <a:spcPts val="9100"/>
              </a:lnSpc>
              <a:spcBef>
                <a:spcPct val="0"/>
              </a:spcBef>
            </a:pPr>
            <a:r>
              <a:rPr lang="en-US" sz="6500">
                <a:solidFill>
                  <a:srgbClr val="FFFFFF"/>
                </a:solidFill>
                <a:latin typeface="Canva Sans"/>
                <a:ea typeface="Canva Sans"/>
                <a:cs typeface="Canva Sans"/>
                <a:sym typeface="Canva Sans"/>
              </a:rPr>
              <a:t>How might it feel to migrate?</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F66C4"/>
        </a:solidFill>
      </p:bgPr>
    </p:bg>
    <p:spTree>
      <p:nvGrpSpPr>
        <p:cNvPr id="1" name=""/>
        <p:cNvGrpSpPr/>
        <p:nvPr/>
      </p:nvGrpSpPr>
      <p:grpSpPr>
        <a:xfrm>
          <a:off x="0" y="0"/>
          <a:ext cx="0" cy="0"/>
          <a:chOff x="0" y="0"/>
          <a:chExt cx="0" cy="0"/>
        </a:xfrm>
      </p:grpSpPr>
      <p:sp>
        <p:nvSpPr>
          <p:cNvPr name="Freeform 2" id="2"/>
          <p:cNvSpPr/>
          <p:nvPr/>
        </p:nvSpPr>
        <p:spPr>
          <a:xfrm flipH="true" flipV="false" rot="0">
            <a:off x="13703299" y="5588793"/>
            <a:ext cx="5019241" cy="5224947"/>
          </a:xfrm>
          <a:custGeom>
            <a:avLst/>
            <a:gdLst/>
            <a:ahLst/>
            <a:cxnLst/>
            <a:rect r="r" b="b" t="t" l="l"/>
            <a:pathLst>
              <a:path h="5224947" w="5019241">
                <a:moveTo>
                  <a:pt x="5019241" y="0"/>
                </a:moveTo>
                <a:lnTo>
                  <a:pt x="0" y="0"/>
                </a:lnTo>
                <a:lnTo>
                  <a:pt x="0" y="5224948"/>
                </a:lnTo>
                <a:lnTo>
                  <a:pt x="5019241" y="5224948"/>
                </a:lnTo>
                <a:lnTo>
                  <a:pt x="5019241"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123345" y="6143867"/>
            <a:ext cx="3164655" cy="4114800"/>
          </a:xfrm>
          <a:custGeom>
            <a:avLst/>
            <a:gdLst/>
            <a:ahLst/>
            <a:cxnLst/>
            <a:rect r="r" b="b" t="t" l="l"/>
            <a:pathLst>
              <a:path h="4114800" w="3164655">
                <a:moveTo>
                  <a:pt x="0" y="0"/>
                </a:moveTo>
                <a:lnTo>
                  <a:pt x="3164655" y="0"/>
                </a:lnTo>
                <a:lnTo>
                  <a:pt x="316465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4575874">
            <a:off x="-952845" y="-1573519"/>
            <a:ext cx="5185513" cy="5204438"/>
          </a:xfrm>
          <a:custGeom>
            <a:avLst/>
            <a:gdLst/>
            <a:ahLst/>
            <a:cxnLst/>
            <a:rect r="r" b="b" t="t" l="l"/>
            <a:pathLst>
              <a:path h="5204438" w="5185513">
                <a:moveTo>
                  <a:pt x="0" y="0"/>
                </a:moveTo>
                <a:lnTo>
                  <a:pt x="5185512" y="0"/>
                </a:lnTo>
                <a:lnTo>
                  <a:pt x="5185512" y="5204438"/>
                </a:lnTo>
                <a:lnTo>
                  <a:pt x="0" y="520443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true" rot="0">
            <a:off x="723807" y="-1170277"/>
            <a:ext cx="3320849" cy="3639187"/>
          </a:xfrm>
          <a:custGeom>
            <a:avLst/>
            <a:gdLst/>
            <a:ahLst/>
            <a:cxnLst/>
            <a:rect r="r" b="b" t="t" l="l"/>
            <a:pathLst>
              <a:path h="3639187" w="3320849">
                <a:moveTo>
                  <a:pt x="0" y="3639188"/>
                </a:moveTo>
                <a:lnTo>
                  <a:pt x="3320848" y="3639188"/>
                </a:lnTo>
                <a:lnTo>
                  <a:pt x="3320848" y="0"/>
                </a:lnTo>
                <a:lnTo>
                  <a:pt x="0" y="0"/>
                </a:lnTo>
                <a:lnTo>
                  <a:pt x="0" y="3639188"/>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4025556">
            <a:off x="11115460" y="8874934"/>
            <a:ext cx="4191000" cy="4114800"/>
          </a:xfrm>
          <a:custGeom>
            <a:avLst/>
            <a:gdLst/>
            <a:ahLst/>
            <a:cxnLst/>
            <a:rect r="r" b="b" t="t" l="l"/>
            <a:pathLst>
              <a:path h="4114800" w="4191000">
                <a:moveTo>
                  <a:pt x="0" y="0"/>
                </a:moveTo>
                <a:lnTo>
                  <a:pt x="4191000" y="0"/>
                </a:lnTo>
                <a:lnTo>
                  <a:pt x="419100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5745656" y="9785041"/>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1196225" y="823304"/>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0">
            <a:off x="-2242565" y="3067942"/>
            <a:ext cx="3271265" cy="1379966"/>
          </a:xfrm>
          <a:custGeom>
            <a:avLst/>
            <a:gdLst/>
            <a:ahLst/>
            <a:cxnLst/>
            <a:rect r="r" b="b" t="t" l="l"/>
            <a:pathLst>
              <a:path h="1379966" w="3271265">
                <a:moveTo>
                  <a:pt x="0" y="0"/>
                </a:moveTo>
                <a:lnTo>
                  <a:pt x="3271265" y="0"/>
                </a:lnTo>
                <a:lnTo>
                  <a:pt x="3271265" y="1379965"/>
                </a:lnTo>
                <a:lnTo>
                  <a:pt x="0" y="137996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0" id="10"/>
          <p:cNvSpPr/>
          <p:nvPr/>
        </p:nvSpPr>
        <p:spPr>
          <a:xfrm flipH="false" flipV="false" rot="6041443">
            <a:off x="14529418" y="-2344975"/>
            <a:ext cx="4352509" cy="6336559"/>
          </a:xfrm>
          <a:custGeom>
            <a:avLst/>
            <a:gdLst/>
            <a:ahLst/>
            <a:cxnLst/>
            <a:rect r="r" b="b" t="t" l="l"/>
            <a:pathLst>
              <a:path h="6336559" w="4352509">
                <a:moveTo>
                  <a:pt x="0" y="0"/>
                </a:moveTo>
                <a:lnTo>
                  <a:pt x="4352509" y="0"/>
                </a:lnTo>
                <a:lnTo>
                  <a:pt x="4352509" y="6336559"/>
                </a:lnTo>
                <a:lnTo>
                  <a:pt x="0" y="633655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1" id="11"/>
          <p:cNvSpPr/>
          <p:nvPr/>
        </p:nvSpPr>
        <p:spPr>
          <a:xfrm flipH="false" flipV="false" rot="0">
            <a:off x="-1755834" y="8513121"/>
            <a:ext cx="7315200" cy="3830505"/>
          </a:xfrm>
          <a:custGeom>
            <a:avLst/>
            <a:gdLst/>
            <a:ahLst/>
            <a:cxnLst/>
            <a:rect r="r" b="b" t="t" l="l"/>
            <a:pathLst>
              <a:path h="3830505" w="7315200">
                <a:moveTo>
                  <a:pt x="0" y="0"/>
                </a:moveTo>
                <a:lnTo>
                  <a:pt x="7315200" y="0"/>
                </a:lnTo>
                <a:lnTo>
                  <a:pt x="7315200" y="3830505"/>
                </a:lnTo>
                <a:lnTo>
                  <a:pt x="0" y="383050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2" id="12"/>
          <p:cNvSpPr/>
          <p:nvPr/>
        </p:nvSpPr>
        <p:spPr>
          <a:xfrm flipH="false" flipV="false" rot="-1634078">
            <a:off x="-688328" y="7650538"/>
            <a:ext cx="3434055" cy="3215524"/>
          </a:xfrm>
          <a:custGeom>
            <a:avLst/>
            <a:gdLst/>
            <a:ahLst/>
            <a:cxnLst/>
            <a:rect r="r" b="b" t="t" l="l"/>
            <a:pathLst>
              <a:path h="3215524" w="3434055">
                <a:moveTo>
                  <a:pt x="0" y="0"/>
                </a:moveTo>
                <a:lnTo>
                  <a:pt x="3434056" y="0"/>
                </a:lnTo>
                <a:lnTo>
                  <a:pt x="3434056" y="3215524"/>
                </a:lnTo>
                <a:lnTo>
                  <a:pt x="0" y="3215524"/>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3" id="13"/>
          <p:cNvSpPr/>
          <p:nvPr/>
        </p:nvSpPr>
        <p:spPr>
          <a:xfrm flipH="false" flipV="false" rot="0">
            <a:off x="15541766" y="199273"/>
            <a:ext cx="2327813" cy="900088"/>
          </a:xfrm>
          <a:custGeom>
            <a:avLst/>
            <a:gdLst/>
            <a:ahLst/>
            <a:cxnLst/>
            <a:rect r="r" b="b" t="t" l="l"/>
            <a:pathLst>
              <a:path h="900088" w="2327813">
                <a:moveTo>
                  <a:pt x="0" y="0"/>
                </a:moveTo>
                <a:lnTo>
                  <a:pt x="2327813" y="0"/>
                </a:lnTo>
                <a:lnTo>
                  <a:pt x="2327813" y="900088"/>
                </a:lnTo>
                <a:lnTo>
                  <a:pt x="0" y="900088"/>
                </a:lnTo>
                <a:lnTo>
                  <a:pt x="0" y="0"/>
                </a:lnTo>
                <a:close/>
              </a:path>
            </a:pathLst>
          </a:custGeom>
          <a:blipFill>
            <a:blip r:embed="rId22"/>
            <a:stretch>
              <a:fillRect l="0" t="0" r="0" b="0"/>
            </a:stretch>
          </a:blipFill>
        </p:spPr>
      </p:sp>
      <p:sp>
        <p:nvSpPr>
          <p:cNvPr name="Freeform 14" id="14"/>
          <p:cNvSpPr/>
          <p:nvPr/>
        </p:nvSpPr>
        <p:spPr>
          <a:xfrm flipH="false" flipV="false" rot="0">
            <a:off x="16273553" y="1419626"/>
            <a:ext cx="864238" cy="864757"/>
          </a:xfrm>
          <a:custGeom>
            <a:avLst/>
            <a:gdLst/>
            <a:ahLst/>
            <a:cxnLst/>
            <a:rect r="r" b="b" t="t" l="l"/>
            <a:pathLst>
              <a:path h="864757" w="864238">
                <a:moveTo>
                  <a:pt x="0" y="0"/>
                </a:moveTo>
                <a:lnTo>
                  <a:pt x="864239" y="0"/>
                </a:lnTo>
                <a:lnTo>
                  <a:pt x="864239" y="864757"/>
                </a:lnTo>
                <a:lnTo>
                  <a:pt x="0" y="864757"/>
                </a:lnTo>
                <a:lnTo>
                  <a:pt x="0" y="0"/>
                </a:lnTo>
                <a:close/>
              </a:path>
            </a:pathLst>
          </a:custGeom>
          <a:blipFill>
            <a:blip r:embed="rId23"/>
            <a:stretch>
              <a:fillRect l="0" t="0" r="0" b="0"/>
            </a:stretch>
          </a:blipFill>
        </p:spPr>
      </p:sp>
      <p:sp>
        <p:nvSpPr>
          <p:cNvPr name="Freeform 15" id="15"/>
          <p:cNvSpPr/>
          <p:nvPr/>
        </p:nvSpPr>
        <p:spPr>
          <a:xfrm flipH="false" flipV="false" rot="0">
            <a:off x="11187149" y="4930142"/>
            <a:ext cx="5032301" cy="3019381"/>
          </a:xfrm>
          <a:custGeom>
            <a:avLst/>
            <a:gdLst/>
            <a:ahLst/>
            <a:cxnLst/>
            <a:rect r="r" b="b" t="t" l="l"/>
            <a:pathLst>
              <a:path h="3019381" w="5032301">
                <a:moveTo>
                  <a:pt x="0" y="0"/>
                </a:moveTo>
                <a:lnTo>
                  <a:pt x="5032301" y="0"/>
                </a:lnTo>
                <a:lnTo>
                  <a:pt x="5032301" y="3019380"/>
                </a:lnTo>
                <a:lnTo>
                  <a:pt x="0" y="3019380"/>
                </a:lnTo>
                <a:lnTo>
                  <a:pt x="0" y="0"/>
                </a:lnTo>
                <a:close/>
              </a:path>
            </a:pathLst>
          </a:custGeom>
          <a:blipFill>
            <a:blip r:embed="rId24"/>
            <a:stretch>
              <a:fillRect l="0" t="0" r="0" b="0"/>
            </a:stretch>
          </a:blipFill>
        </p:spPr>
      </p:sp>
      <p:sp>
        <p:nvSpPr>
          <p:cNvPr name="TextBox 16" id="16"/>
          <p:cNvSpPr txBox="true"/>
          <p:nvPr/>
        </p:nvSpPr>
        <p:spPr>
          <a:xfrm rot="0">
            <a:off x="0" y="657101"/>
            <a:ext cx="18288000" cy="2787649"/>
          </a:xfrm>
          <a:prstGeom prst="rect">
            <a:avLst/>
          </a:prstGeom>
        </p:spPr>
        <p:txBody>
          <a:bodyPr anchor="t" rtlCol="false" tIns="0" lIns="0" bIns="0" rIns="0">
            <a:spAutoFit/>
          </a:bodyPr>
          <a:lstStyle/>
          <a:p>
            <a:pPr algn="ctr">
              <a:lnSpc>
                <a:spcPts val="11200"/>
              </a:lnSpc>
              <a:spcBef>
                <a:spcPct val="0"/>
              </a:spcBef>
            </a:pPr>
            <a:r>
              <a:rPr lang="en-US" sz="8000">
                <a:solidFill>
                  <a:srgbClr val="FFFFFF"/>
                </a:solidFill>
                <a:latin typeface="Canva Sans"/>
                <a:ea typeface="Canva Sans"/>
                <a:cs typeface="Canva Sans"/>
                <a:sym typeface="Canva Sans"/>
              </a:rPr>
              <a:t>South Asians in Bradford - The Textile Connection</a:t>
            </a:r>
          </a:p>
        </p:txBody>
      </p:sp>
      <p:sp>
        <p:nvSpPr>
          <p:cNvPr name="TextBox 17" id="17"/>
          <p:cNvSpPr txBox="true"/>
          <p:nvPr/>
        </p:nvSpPr>
        <p:spPr>
          <a:xfrm rot="0">
            <a:off x="1803750" y="3501900"/>
            <a:ext cx="8890505" cy="6556375"/>
          </a:xfrm>
          <a:prstGeom prst="rect">
            <a:avLst/>
          </a:prstGeom>
        </p:spPr>
        <p:txBody>
          <a:bodyPr anchor="t" rtlCol="false" tIns="0" lIns="0" bIns="0" rIns="0">
            <a:spAutoFit/>
          </a:bodyPr>
          <a:lstStyle/>
          <a:p>
            <a:pPr algn="l" marL="539749" indent="-269875" lvl="1">
              <a:lnSpc>
                <a:spcPts val="3499"/>
              </a:lnSpc>
              <a:buFont typeface="Arial"/>
              <a:buChar char="•"/>
            </a:pPr>
            <a:r>
              <a:rPr lang="en-US" sz="2499">
                <a:solidFill>
                  <a:srgbClr val="FFFFFF"/>
                </a:solidFill>
                <a:latin typeface="Canva Sans"/>
                <a:ea typeface="Canva Sans"/>
                <a:cs typeface="Canva Sans"/>
                <a:sym typeface="Canva Sans"/>
              </a:rPr>
              <a:t>Bradford has a strong history of making wool textiles since the 1800s.</a:t>
            </a:r>
          </a:p>
          <a:p>
            <a:pPr algn="l" marL="539749" indent="-269875" lvl="1">
              <a:lnSpc>
                <a:spcPts val="3499"/>
              </a:lnSpc>
              <a:buFont typeface="Arial"/>
              <a:buChar char="•"/>
            </a:pPr>
            <a:r>
              <a:rPr lang="en-US" sz="2499">
                <a:solidFill>
                  <a:srgbClr val="FFFFFF"/>
                </a:solidFill>
                <a:latin typeface="Canva Sans"/>
                <a:ea typeface="Canva Sans"/>
                <a:cs typeface="Canva Sans"/>
                <a:sym typeface="Canva Sans"/>
              </a:rPr>
              <a:t>It was called the “wool capital of the world” because of its many big mills.</a:t>
            </a:r>
          </a:p>
          <a:p>
            <a:pPr algn="l" marL="539749" indent="-269875" lvl="1">
              <a:lnSpc>
                <a:spcPts val="3499"/>
              </a:lnSpc>
              <a:buFont typeface="Arial"/>
              <a:buChar char="•"/>
            </a:pPr>
            <a:r>
              <a:rPr lang="en-US" sz="2499">
                <a:solidFill>
                  <a:srgbClr val="FFFFFF"/>
                </a:solidFill>
                <a:latin typeface="Canva Sans"/>
                <a:ea typeface="Canva Sans"/>
                <a:cs typeface="Canva Sans"/>
                <a:sym typeface="Canva Sans"/>
              </a:rPr>
              <a:t>Mills are large factories where wool was cleaned, spun, and woven into fabric—full of noisy machines and busy workers.</a:t>
            </a:r>
          </a:p>
          <a:p>
            <a:pPr algn="l" marL="539749" indent="-269875" lvl="1">
              <a:lnSpc>
                <a:spcPts val="3499"/>
              </a:lnSpc>
              <a:buFont typeface="Arial"/>
              <a:buChar char="•"/>
            </a:pPr>
            <a:r>
              <a:rPr lang="en-US" sz="2499">
                <a:solidFill>
                  <a:srgbClr val="FFFFFF"/>
                </a:solidFill>
                <a:latin typeface="Canva Sans"/>
                <a:ea typeface="Canva Sans"/>
                <a:cs typeface="Canva Sans"/>
                <a:sym typeface="Canva Sans"/>
              </a:rPr>
              <a:t>After World War II, Bradford needed more workers to keep the mills running.</a:t>
            </a:r>
          </a:p>
          <a:p>
            <a:pPr algn="l" marL="539749" indent="-269875" lvl="1">
              <a:lnSpc>
                <a:spcPts val="3499"/>
              </a:lnSpc>
              <a:buFont typeface="Arial"/>
              <a:buChar char="•"/>
            </a:pPr>
            <a:r>
              <a:rPr lang="en-US" sz="2499">
                <a:solidFill>
                  <a:srgbClr val="FFFFFF"/>
                </a:solidFill>
                <a:latin typeface="Canva Sans"/>
                <a:ea typeface="Canva Sans"/>
                <a:cs typeface="Canva Sans"/>
                <a:sym typeface="Canva Sans"/>
              </a:rPr>
              <a:t>Many South Asian migrants came in the 1950s and 60s to work in these tough conditions—long hours, loud noise, and low pay.</a:t>
            </a:r>
          </a:p>
          <a:p>
            <a:pPr algn="l" marL="539749" indent="-269875" lvl="1">
              <a:lnSpc>
                <a:spcPts val="3499"/>
              </a:lnSpc>
              <a:buFont typeface="Arial"/>
              <a:buChar char="•"/>
            </a:pPr>
            <a:r>
              <a:rPr lang="en-US" sz="2499">
                <a:solidFill>
                  <a:srgbClr val="FFFFFF"/>
                </a:solidFill>
                <a:latin typeface="Canva Sans"/>
                <a:ea typeface="Canva Sans"/>
                <a:cs typeface="Canva Sans"/>
                <a:sym typeface="Canva Sans"/>
              </a:rPr>
              <a:t>Their hard work helped Bradford stay important in the world of textile making.</a:t>
            </a:r>
          </a:p>
          <a:p>
            <a:pPr algn="l">
              <a:lnSpc>
                <a:spcPts val="3499"/>
              </a:lnSpc>
            </a:pPr>
          </a:p>
        </p:txBody>
      </p:sp>
      <p:sp>
        <p:nvSpPr>
          <p:cNvPr name="TextBox 18" id="18"/>
          <p:cNvSpPr txBox="true"/>
          <p:nvPr/>
        </p:nvSpPr>
        <p:spPr>
          <a:xfrm rot="0">
            <a:off x="11038277" y="8002830"/>
            <a:ext cx="5330045" cy="349250"/>
          </a:xfrm>
          <a:prstGeom prst="rect">
            <a:avLst/>
          </a:prstGeom>
        </p:spPr>
        <p:txBody>
          <a:bodyPr anchor="t" rtlCol="false" tIns="0" lIns="0" bIns="0" rIns="0">
            <a:spAutoFit/>
          </a:bodyPr>
          <a:lstStyle/>
          <a:p>
            <a:pPr algn="ctr">
              <a:lnSpc>
                <a:spcPts val="2800"/>
              </a:lnSpc>
              <a:spcBef>
                <a:spcPct val="0"/>
              </a:spcBef>
            </a:pPr>
            <a:r>
              <a:rPr lang="en-US" sz="2000">
                <a:solidFill>
                  <a:srgbClr val="FFFFFF"/>
                </a:solidFill>
                <a:latin typeface="Canva Sans"/>
                <a:ea typeface="Canva Sans"/>
                <a:cs typeface="Canva Sans"/>
                <a:sym typeface="Canva Sans"/>
              </a:rPr>
              <a:t>This is a textile mill in Bradford. </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F66C4"/>
        </a:solidFill>
      </p:bgPr>
    </p:bg>
    <p:spTree>
      <p:nvGrpSpPr>
        <p:cNvPr id="1" name=""/>
        <p:cNvGrpSpPr/>
        <p:nvPr/>
      </p:nvGrpSpPr>
      <p:grpSpPr>
        <a:xfrm>
          <a:off x="0" y="0"/>
          <a:ext cx="0" cy="0"/>
          <a:chOff x="0" y="0"/>
          <a:chExt cx="0" cy="0"/>
        </a:xfrm>
      </p:grpSpPr>
      <p:sp>
        <p:nvSpPr>
          <p:cNvPr name="Freeform 2" id="2"/>
          <p:cNvSpPr/>
          <p:nvPr/>
        </p:nvSpPr>
        <p:spPr>
          <a:xfrm flipH="true" flipV="false" rot="0">
            <a:off x="13703299" y="5588793"/>
            <a:ext cx="5019241" cy="5224947"/>
          </a:xfrm>
          <a:custGeom>
            <a:avLst/>
            <a:gdLst/>
            <a:ahLst/>
            <a:cxnLst/>
            <a:rect r="r" b="b" t="t" l="l"/>
            <a:pathLst>
              <a:path h="5224947" w="5019241">
                <a:moveTo>
                  <a:pt x="5019241" y="0"/>
                </a:moveTo>
                <a:lnTo>
                  <a:pt x="0" y="0"/>
                </a:lnTo>
                <a:lnTo>
                  <a:pt x="0" y="5224948"/>
                </a:lnTo>
                <a:lnTo>
                  <a:pt x="5019241" y="5224948"/>
                </a:lnTo>
                <a:lnTo>
                  <a:pt x="5019241"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123345" y="6143867"/>
            <a:ext cx="3164655" cy="4114800"/>
          </a:xfrm>
          <a:custGeom>
            <a:avLst/>
            <a:gdLst/>
            <a:ahLst/>
            <a:cxnLst/>
            <a:rect r="r" b="b" t="t" l="l"/>
            <a:pathLst>
              <a:path h="4114800" w="3164655">
                <a:moveTo>
                  <a:pt x="0" y="0"/>
                </a:moveTo>
                <a:lnTo>
                  <a:pt x="3164655" y="0"/>
                </a:lnTo>
                <a:lnTo>
                  <a:pt x="316465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4575874">
            <a:off x="-952845" y="-1573519"/>
            <a:ext cx="5185513" cy="5204438"/>
          </a:xfrm>
          <a:custGeom>
            <a:avLst/>
            <a:gdLst/>
            <a:ahLst/>
            <a:cxnLst/>
            <a:rect r="r" b="b" t="t" l="l"/>
            <a:pathLst>
              <a:path h="5204438" w="5185513">
                <a:moveTo>
                  <a:pt x="0" y="0"/>
                </a:moveTo>
                <a:lnTo>
                  <a:pt x="5185512" y="0"/>
                </a:lnTo>
                <a:lnTo>
                  <a:pt x="5185512" y="5204438"/>
                </a:lnTo>
                <a:lnTo>
                  <a:pt x="0" y="520443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true" rot="0">
            <a:off x="723807" y="-1170277"/>
            <a:ext cx="3320849" cy="3639187"/>
          </a:xfrm>
          <a:custGeom>
            <a:avLst/>
            <a:gdLst/>
            <a:ahLst/>
            <a:cxnLst/>
            <a:rect r="r" b="b" t="t" l="l"/>
            <a:pathLst>
              <a:path h="3639187" w="3320849">
                <a:moveTo>
                  <a:pt x="0" y="3639188"/>
                </a:moveTo>
                <a:lnTo>
                  <a:pt x="3320848" y="3639188"/>
                </a:lnTo>
                <a:lnTo>
                  <a:pt x="3320848" y="0"/>
                </a:lnTo>
                <a:lnTo>
                  <a:pt x="0" y="0"/>
                </a:lnTo>
                <a:lnTo>
                  <a:pt x="0" y="3639188"/>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4025556">
            <a:off x="11115460" y="8874934"/>
            <a:ext cx="4191000" cy="4114800"/>
          </a:xfrm>
          <a:custGeom>
            <a:avLst/>
            <a:gdLst/>
            <a:ahLst/>
            <a:cxnLst/>
            <a:rect r="r" b="b" t="t" l="l"/>
            <a:pathLst>
              <a:path h="4114800" w="4191000">
                <a:moveTo>
                  <a:pt x="0" y="0"/>
                </a:moveTo>
                <a:lnTo>
                  <a:pt x="4191000" y="0"/>
                </a:lnTo>
                <a:lnTo>
                  <a:pt x="419100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5745656" y="9785041"/>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1196225" y="823304"/>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0">
            <a:off x="-2242565" y="3067942"/>
            <a:ext cx="3271265" cy="1379966"/>
          </a:xfrm>
          <a:custGeom>
            <a:avLst/>
            <a:gdLst/>
            <a:ahLst/>
            <a:cxnLst/>
            <a:rect r="r" b="b" t="t" l="l"/>
            <a:pathLst>
              <a:path h="1379966" w="3271265">
                <a:moveTo>
                  <a:pt x="0" y="0"/>
                </a:moveTo>
                <a:lnTo>
                  <a:pt x="3271265" y="0"/>
                </a:lnTo>
                <a:lnTo>
                  <a:pt x="3271265" y="1379965"/>
                </a:lnTo>
                <a:lnTo>
                  <a:pt x="0" y="137996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0" id="10"/>
          <p:cNvSpPr/>
          <p:nvPr/>
        </p:nvSpPr>
        <p:spPr>
          <a:xfrm flipH="false" flipV="false" rot="6041443">
            <a:off x="14529418" y="-2344975"/>
            <a:ext cx="4352509" cy="6336559"/>
          </a:xfrm>
          <a:custGeom>
            <a:avLst/>
            <a:gdLst/>
            <a:ahLst/>
            <a:cxnLst/>
            <a:rect r="r" b="b" t="t" l="l"/>
            <a:pathLst>
              <a:path h="6336559" w="4352509">
                <a:moveTo>
                  <a:pt x="0" y="0"/>
                </a:moveTo>
                <a:lnTo>
                  <a:pt x="4352509" y="0"/>
                </a:lnTo>
                <a:lnTo>
                  <a:pt x="4352509" y="6336559"/>
                </a:lnTo>
                <a:lnTo>
                  <a:pt x="0" y="633655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1" id="11"/>
          <p:cNvSpPr/>
          <p:nvPr/>
        </p:nvSpPr>
        <p:spPr>
          <a:xfrm flipH="false" flipV="false" rot="0">
            <a:off x="-1755834" y="8513121"/>
            <a:ext cx="7315200" cy="3830505"/>
          </a:xfrm>
          <a:custGeom>
            <a:avLst/>
            <a:gdLst/>
            <a:ahLst/>
            <a:cxnLst/>
            <a:rect r="r" b="b" t="t" l="l"/>
            <a:pathLst>
              <a:path h="3830505" w="7315200">
                <a:moveTo>
                  <a:pt x="0" y="0"/>
                </a:moveTo>
                <a:lnTo>
                  <a:pt x="7315200" y="0"/>
                </a:lnTo>
                <a:lnTo>
                  <a:pt x="7315200" y="3830505"/>
                </a:lnTo>
                <a:lnTo>
                  <a:pt x="0" y="383050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2" id="12"/>
          <p:cNvSpPr/>
          <p:nvPr/>
        </p:nvSpPr>
        <p:spPr>
          <a:xfrm flipH="false" flipV="false" rot="-1634078">
            <a:off x="-688328" y="7650538"/>
            <a:ext cx="3434055" cy="3215524"/>
          </a:xfrm>
          <a:custGeom>
            <a:avLst/>
            <a:gdLst/>
            <a:ahLst/>
            <a:cxnLst/>
            <a:rect r="r" b="b" t="t" l="l"/>
            <a:pathLst>
              <a:path h="3215524" w="3434055">
                <a:moveTo>
                  <a:pt x="0" y="0"/>
                </a:moveTo>
                <a:lnTo>
                  <a:pt x="3434056" y="0"/>
                </a:lnTo>
                <a:lnTo>
                  <a:pt x="3434056" y="3215524"/>
                </a:lnTo>
                <a:lnTo>
                  <a:pt x="0" y="3215524"/>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3" id="13"/>
          <p:cNvSpPr/>
          <p:nvPr/>
        </p:nvSpPr>
        <p:spPr>
          <a:xfrm flipH="false" flipV="false" rot="0">
            <a:off x="15541766" y="199273"/>
            <a:ext cx="2327813" cy="900088"/>
          </a:xfrm>
          <a:custGeom>
            <a:avLst/>
            <a:gdLst/>
            <a:ahLst/>
            <a:cxnLst/>
            <a:rect r="r" b="b" t="t" l="l"/>
            <a:pathLst>
              <a:path h="900088" w="2327813">
                <a:moveTo>
                  <a:pt x="0" y="0"/>
                </a:moveTo>
                <a:lnTo>
                  <a:pt x="2327813" y="0"/>
                </a:lnTo>
                <a:lnTo>
                  <a:pt x="2327813" y="900088"/>
                </a:lnTo>
                <a:lnTo>
                  <a:pt x="0" y="900088"/>
                </a:lnTo>
                <a:lnTo>
                  <a:pt x="0" y="0"/>
                </a:lnTo>
                <a:close/>
              </a:path>
            </a:pathLst>
          </a:custGeom>
          <a:blipFill>
            <a:blip r:embed="rId22"/>
            <a:stretch>
              <a:fillRect l="0" t="0" r="0" b="0"/>
            </a:stretch>
          </a:blipFill>
        </p:spPr>
      </p:sp>
      <p:sp>
        <p:nvSpPr>
          <p:cNvPr name="Freeform 14" id="14"/>
          <p:cNvSpPr/>
          <p:nvPr/>
        </p:nvSpPr>
        <p:spPr>
          <a:xfrm flipH="false" flipV="false" rot="0">
            <a:off x="16273553" y="1419626"/>
            <a:ext cx="864238" cy="864757"/>
          </a:xfrm>
          <a:custGeom>
            <a:avLst/>
            <a:gdLst/>
            <a:ahLst/>
            <a:cxnLst/>
            <a:rect r="r" b="b" t="t" l="l"/>
            <a:pathLst>
              <a:path h="864757" w="864238">
                <a:moveTo>
                  <a:pt x="0" y="0"/>
                </a:moveTo>
                <a:lnTo>
                  <a:pt x="864239" y="0"/>
                </a:lnTo>
                <a:lnTo>
                  <a:pt x="864239" y="864757"/>
                </a:lnTo>
                <a:lnTo>
                  <a:pt x="0" y="864757"/>
                </a:lnTo>
                <a:lnTo>
                  <a:pt x="0" y="0"/>
                </a:lnTo>
                <a:close/>
              </a:path>
            </a:pathLst>
          </a:custGeom>
          <a:blipFill>
            <a:blip r:embed="rId23"/>
            <a:stretch>
              <a:fillRect l="0" t="0" r="0" b="0"/>
            </a:stretch>
          </a:blipFill>
        </p:spPr>
      </p:sp>
      <p:sp>
        <p:nvSpPr>
          <p:cNvPr name="TextBox 15" id="15"/>
          <p:cNvSpPr txBox="true"/>
          <p:nvPr/>
        </p:nvSpPr>
        <p:spPr>
          <a:xfrm rot="0">
            <a:off x="0" y="657101"/>
            <a:ext cx="18288000" cy="2787649"/>
          </a:xfrm>
          <a:prstGeom prst="rect">
            <a:avLst/>
          </a:prstGeom>
        </p:spPr>
        <p:txBody>
          <a:bodyPr anchor="t" rtlCol="false" tIns="0" lIns="0" bIns="0" rIns="0">
            <a:spAutoFit/>
          </a:bodyPr>
          <a:lstStyle/>
          <a:p>
            <a:pPr algn="ctr">
              <a:lnSpc>
                <a:spcPts val="11200"/>
              </a:lnSpc>
              <a:spcBef>
                <a:spcPct val="0"/>
              </a:spcBef>
            </a:pPr>
            <a:r>
              <a:rPr lang="en-US" sz="8000">
                <a:solidFill>
                  <a:srgbClr val="FFFFFF"/>
                </a:solidFill>
                <a:latin typeface="Canva Sans"/>
                <a:ea typeface="Canva Sans"/>
                <a:cs typeface="Canva Sans"/>
                <a:sym typeface="Canva Sans"/>
              </a:rPr>
              <a:t>South Asians in Bradford - The Textile Connection</a:t>
            </a:r>
          </a:p>
        </p:txBody>
      </p:sp>
      <p:sp>
        <p:nvSpPr>
          <p:cNvPr name="TextBox 16" id="16"/>
          <p:cNvSpPr txBox="true"/>
          <p:nvPr/>
        </p:nvSpPr>
        <p:spPr>
          <a:xfrm rot="0">
            <a:off x="11038277" y="8002830"/>
            <a:ext cx="5330045" cy="701675"/>
          </a:xfrm>
          <a:prstGeom prst="rect">
            <a:avLst/>
          </a:prstGeom>
        </p:spPr>
        <p:txBody>
          <a:bodyPr anchor="t" rtlCol="false" tIns="0" lIns="0" bIns="0" rIns="0">
            <a:spAutoFit/>
          </a:bodyPr>
          <a:lstStyle/>
          <a:p>
            <a:pPr algn="ctr">
              <a:lnSpc>
                <a:spcPts val="2800"/>
              </a:lnSpc>
              <a:spcBef>
                <a:spcPct val="0"/>
              </a:spcBef>
            </a:pPr>
            <a:r>
              <a:rPr lang="en-US" sz="2000">
                <a:solidFill>
                  <a:srgbClr val="FFFFFF"/>
                </a:solidFill>
                <a:latin typeface="Canva Sans"/>
                <a:ea typeface="Canva Sans"/>
                <a:cs typeface="Canva Sans"/>
                <a:sym typeface="Canva Sans"/>
              </a:rPr>
              <a:t>A South Asian man working in a textile mill in Bradford. </a:t>
            </a:r>
          </a:p>
        </p:txBody>
      </p:sp>
      <p:sp>
        <p:nvSpPr>
          <p:cNvPr name="Freeform 17" id="17"/>
          <p:cNvSpPr/>
          <p:nvPr/>
        </p:nvSpPr>
        <p:spPr>
          <a:xfrm flipH="false" flipV="false" rot="0">
            <a:off x="12108742" y="3886521"/>
            <a:ext cx="3189115" cy="3826938"/>
          </a:xfrm>
          <a:custGeom>
            <a:avLst/>
            <a:gdLst/>
            <a:ahLst/>
            <a:cxnLst/>
            <a:rect r="r" b="b" t="t" l="l"/>
            <a:pathLst>
              <a:path h="3826938" w="3189115">
                <a:moveTo>
                  <a:pt x="0" y="0"/>
                </a:moveTo>
                <a:lnTo>
                  <a:pt x="3189115" y="0"/>
                </a:lnTo>
                <a:lnTo>
                  <a:pt x="3189115" y="3826938"/>
                </a:lnTo>
                <a:lnTo>
                  <a:pt x="0" y="3826938"/>
                </a:lnTo>
                <a:lnTo>
                  <a:pt x="0" y="0"/>
                </a:lnTo>
                <a:close/>
              </a:path>
            </a:pathLst>
          </a:custGeom>
          <a:blipFill>
            <a:blip r:embed="rId24"/>
            <a:stretch>
              <a:fillRect l="0" t="0" r="0" b="0"/>
            </a:stretch>
          </a:blipFill>
        </p:spPr>
      </p:sp>
      <p:sp>
        <p:nvSpPr>
          <p:cNvPr name="TextBox 18" id="18"/>
          <p:cNvSpPr txBox="true"/>
          <p:nvPr/>
        </p:nvSpPr>
        <p:spPr>
          <a:xfrm rot="0">
            <a:off x="1639911" y="3710299"/>
            <a:ext cx="9196828" cy="5241925"/>
          </a:xfrm>
          <a:prstGeom prst="rect">
            <a:avLst/>
          </a:prstGeom>
        </p:spPr>
        <p:txBody>
          <a:bodyPr anchor="t" rtlCol="false" tIns="0" lIns="0" bIns="0" rIns="0">
            <a:spAutoFit/>
          </a:bodyPr>
          <a:lstStyle/>
          <a:p>
            <a:pPr algn="just" marL="539749" indent="-269875" lvl="1">
              <a:lnSpc>
                <a:spcPts val="3499"/>
              </a:lnSpc>
              <a:buFont typeface="Arial"/>
              <a:buChar char="•"/>
            </a:pPr>
            <a:r>
              <a:rPr lang="en-US" sz="2499">
                <a:solidFill>
                  <a:srgbClr val="FFFFFF"/>
                </a:solidFill>
                <a:latin typeface="Canva Sans"/>
                <a:ea typeface="Canva Sans"/>
                <a:cs typeface="Canva Sans"/>
                <a:sym typeface="Canva Sans"/>
              </a:rPr>
              <a:t>At first, mostly young men came alone to work and support their families back home.</a:t>
            </a:r>
          </a:p>
          <a:p>
            <a:pPr algn="just" marL="539749" indent="-269875" lvl="1">
              <a:lnSpc>
                <a:spcPts val="3499"/>
              </a:lnSpc>
              <a:buFont typeface="Arial"/>
              <a:buChar char="•"/>
            </a:pPr>
            <a:r>
              <a:rPr lang="en-US" sz="2499">
                <a:solidFill>
                  <a:srgbClr val="FFFFFF"/>
                </a:solidFill>
                <a:latin typeface="Canva Sans"/>
                <a:ea typeface="Canva Sans"/>
                <a:cs typeface="Canva Sans"/>
                <a:sym typeface="Canva Sans"/>
              </a:rPr>
              <a:t>Later, they brought their families and settled in Bradford.</a:t>
            </a:r>
          </a:p>
          <a:p>
            <a:pPr algn="just" marL="539749" indent="-269875" lvl="1">
              <a:lnSpc>
                <a:spcPts val="3499"/>
              </a:lnSpc>
              <a:buFont typeface="Arial"/>
              <a:buChar char="•"/>
            </a:pPr>
            <a:r>
              <a:rPr lang="en-US" sz="2499">
                <a:solidFill>
                  <a:srgbClr val="FFFFFF"/>
                </a:solidFill>
                <a:latin typeface="Canva Sans"/>
                <a:ea typeface="Canva Sans"/>
                <a:cs typeface="Canva Sans"/>
                <a:sym typeface="Canva Sans"/>
              </a:rPr>
              <a:t>They brought their languages (Urdu, Punjabi, Bengali), religions (Islam, Hinduism, Sikhism), clothes, and food.</a:t>
            </a:r>
          </a:p>
          <a:p>
            <a:pPr algn="just" marL="539749" indent="-269875" lvl="1">
              <a:lnSpc>
                <a:spcPts val="3499"/>
              </a:lnSpc>
              <a:buFont typeface="Arial"/>
              <a:buChar char="•"/>
            </a:pPr>
            <a:r>
              <a:rPr lang="en-US" sz="2499">
                <a:solidFill>
                  <a:srgbClr val="FFFFFF"/>
                </a:solidFill>
                <a:latin typeface="Canva Sans"/>
                <a:ea typeface="Canva Sans"/>
                <a:cs typeface="Canva Sans"/>
                <a:sym typeface="Canva Sans"/>
              </a:rPr>
              <a:t>They opened shops, mosques, temples, restaurants, and community centres.</a:t>
            </a:r>
          </a:p>
          <a:p>
            <a:pPr algn="just" marL="539749" indent="-269875" lvl="1">
              <a:lnSpc>
                <a:spcPts val="3499"/>
              </a:lnSpc>
              <a:buFont typeface="Arial"/>
              <a:buChar char="•"/>
            </a:pPr>
            <a:r>
              <a:rPr lang="en-US" sz="2499">
                <a:solidFill>
                  <a:srgbClr val="FFFFFF"/>
                </a:solidFill>
                <a:latin typeface="Canva Sans"/>
                <a:ea typeface="Canva Sans"/>
                <a:cs typeface="Canva Sans"/>
                <a:sym typeface="Canva Sans"/>
              </a:rPr>
              <a:t>Today, South Asians make up about 32% of Bradford’s population and have shaped the city’s culture and festivals like Eid, Diwali, and Mela.</a:t>
            </a:r>
          </a:p>
          <a:p>
            <a:pPr algn="just" marL="539749" indent="-269875" lvl="1">
              <a:lnSpc>
                <a:spcPts val="3499"/>
              </a:lnSpc>
              <a:buFont typeface="Arial"/>
              <a:buChar char="•"/>
            </a:pPr>
            <a:r>
              <a:rPr lang="en-US" sz="2499">
                <a:solidFill>
                  <a:srgbClr val="FFFFFF"/>
                </a:solidFill>
                <a:latin typeface="Canva Sans"/>
                <a:ea typeface="Canva Sans"/>
                <a:cs typeface="Canva Sans"/>
                <a:sym typeface="Canva Sans"/>
              </a:rPr>
              <a:t>Bradford is now one of the most diverse cities in the UK!</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F66C4"/>
        </a:solidFill>
      </p:bgPr>
    </p:bg>
    <p:spTree>
      <p:nvGrpSpPr>
        <p:cNvPr id="1" name=""/>
        <p:cNvGrpSpPr/>
        <p:nvPr/>
      </p:nvGrpSpPr>
      <p:grpSpPr>
        <a:xfrm>
          <a:off x="0" y="0"/>
          <a:ext cx="0" cy="0"/>
          <a:chOff x="0" y="0"/>
          <a:chExt cx="0" cy="0"/>
        </a:xfrm>
      </p:grpSpPr>
      <p:sp>
        <p:nvSpPr>
          <p:cNvPr name="Freeform 2" id="2"/>
          <p:cNvSpPr/>
          <p:nvPr/>
        </p:nvSpPr>
        <p:spPr>
          <a:xfrm flipH="true" flipV="false" rot="0">
            <a:off x="13703299" y="5588793"/>
            <a:ext cx="5019241" cy="5224947"/>
          </a:xfrm>
          <a:custGeom>
            <a:avLst/>
            <a:gdLst/>
            <a:ahLst/>
            <a:cxnLst/>
            <a:rect r="r" b="b" t="t" l="l"/>
            <a:pathLst>
              <a:path h="5224947" w="5019241">
                <a:moveTo>
                  <a:pt x="5019241" y="0"/>
                </a:moveTo>
                <a:lnTo>
                  <a:pt x="0" y="0"/>
                </a:lnTo>
                <a:lnTo>
                  <a:pt x="0" y="5224948"/>
                </a:lnTo>
                <a:lnTo>
                  <a:pt x="5019241" y="5224948"/>
                </a:lnTo>
                <a:lnTo>
                  <a:pt x="5019241"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123345" y="6143867"/>
            <a:ext cx="3164655" cy="4114800"/>
          </a:xfrm>
          <a:custGeom>
            <a:avLst/>
            <a:gdLst/>
            <a:ahLst/>
            <a:cxnLst/>
            <a:rect r="r" b="b" t="t" l="l"/>
            <a:pathLst>
              <a:path h="4114800" w="3164655">
                <a:moveTo>
                  <a:pt x="0" y="0"/>
                </a:moveTo>
                <a:lnTo>
                  <a:pt x="3164655" y="0"/>
                </a:lnTo>
                <a:lnTo>
                  <a:pt x="316465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4575874">
            <a:off x="-952845" y="-1573519"/>
            <a:ext cx="5185513" cy="5204438"/>
          </a:xfrm>
          <a:custGeom>
            <a:avLst/>
            <a:gdLst/>
            <a:ahLst/>
            <a:cxnLst/>
            <a:rect r="r" b="b" t="t" l="l"/>
            <a:pathLst>
              <a:path h="5204438" w="5185513">
                <a:moveTo>
                  <a:pt x="0" y="0"/>
                </a:moveTo>
                <a:lnTo>
                  <a:pt x="5185512" y="0"/>
                </a:lnTo>
                <a:lnTo>
                  <a:pt x="5185512" y="5204438"/>
                </a:lnTo>
                <a:lnTo>
                  <a:pt x="0" y="520443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true" rot="0">
            <a:off x="723807" y="-1170277"/>
            <a:ext cx="3320849" cy="3639187"/>
          </a:xfrm>
          <a:custGeom>
            <a:avLst/>
            <a:gdLst/>
            <a:ahLst/>
            <a:cxnLst/>
            <a:rect r="r" b="b" t="t" l="l"/>
            <a:pathLst>
              <a:path h="3639187" w="3320849">
                <a:moveTo>
                  <a:pt x="0" y="3639188"/>
                </a:moveTo>
                <a:lnTo>
                  <a:pt x="3320848" y="3639188"/>
                </a:lnTo>
                <a:lnTo>
                  <a:pt x="3320848" y="0"/>
                </a:lnTo>
                <a:lnTo>
                  <a:pt x="0" y="0"/>
                </a:lnTo>
                <a:lnTo>
                  <a:pt x="0" y="3639188"/>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4025556">
            <a:off x="11115460" y="8874934"/>
            <a:ext cx="4191000" cy="4114800"/>
          </a:xfrm>
          <a:custGeom>
            <a:avLst/>
            <a:gdLst/>
            <a:ahLst/>
            <a:cxnLst/>
            <a:rect r="r" b="b" t="t" l="l"/>
            <a:pathLst>
              <a:path h="4114800" w="4191000">
                <a:moveTo>
                  <a:pt x="0" y="0"/>
                </a:moveTo>
                <a:lnTo>
                  <a:pt x="4191000" y="0"/>
                </a:lnTo>
                <a:lnTo>
                  <a:pt x="419100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5745656" y="9785041"/>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1196225" y="823304"/>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0">
            <a:off x="-2242565" y="3067942"/>
            <a:ext cx="3271265" cy="1379966"/>
          </a:xfrm>
          <a:custGeom>
            <a:avLst/>
            <a:gdLst/>
            <a:ahLst/>
            <a:cxnLst/>
            <a:rect r="r" b="b" t="t" l="l"/>
            <a:pathLst>
              <a:path h="1379966" w="3271265">
                <a:moveTo>
                  <a:pt x="0" y="0"/>
                </a:moveTo>
                <a:lnTo>
                  <a:pt x="3271265" y="0"/>
                </a:lnTo>
                <a:lnTo>
                  <a:pt x="3271265" y="1379965"/>
                </a:lnTo>
                <a:lnTo>
                  <a:pt x="0" y="137996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0" id="10"/>
          <p:cNvSpPr/>
          <p:nvPr/>
        </p:nvSpPr>
        <p:spPr>
          <a:xfrm flipH="false" flipV="false" rot="6041443">
            <a:off x="14529418" y="-2344975"/>
            <a:ext cx="4352509" cy="6336559"/>
          </a:xfrm>
          <a:custGeom>
            <a:avLst/>
            <a:gdLst/>
            <a:ahLst/>
            <a:cxnLst/>
            <a:rect r="r" b="b" t="t" l="l"/>
            <a:pathLst>
              <a:path h="6336559" w="4352509">
                <a:moveTo>
                  <a:pt x="0" y="0"/>
                </a:moveTo>
                <a:lnTo>
                  <a:pt x="4352509" y="0"/>
                </a:lnTo>
                <a:lnTo>
                  <a:pt x="4352509" y="6336559"/>
                </a:lnTo>
                <a:lnTo>
                  <a:pt x="0" y="633655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1" id="11"/>
          <p:cNvSpPr/>
          <p:nvPr/>
        </p:nvSpPr>
        <p:spPr>
          <a:xfrm flipH="false" flipV="false" rot="0">
            <a:off x="-1755834" y="8513121"/>
            <a:ext cx="7315200" cy="3830505"/>
          </a:xfrm>
          <a:custGeom>
            <a:avLst/>
            <a:gdLst/>
            <a:ahLst/>
            <a:cxnLst/>
            <a:rect r="r" b="b" t="t" l="l"/>
            <a:pathLst>
              <a:path h="3830505" w="7315200">
                <a:moveTo>
                  <a:pt x="0" y="0"/>
                </a:moveTo>
                <a:lnTo>
                  <a:pt x="7315200" y="0"/>
                </a:lnTo>
                <a:lnTo>
                  <a:pt x="7315200" y="3830505"/>
                </a:lnTo>
                <a:lnTo>
                  <a:pt x="0" y="383050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2" id="12"/>
          <p:cNvSpPr/>
          <p:nvPr/>
        </p:nvSpPr>
        <p:spPr>
          <a:xfrm flipH="false" flipV="false" rot="-1634078">
            <a:off x="-688328" y="7650538"/>
            <a:ext cx="3434055" cy="3215524"/>
          </a:xfrm>
          <a:custGeom>
            <a:avLst/>
            <a:gdLst/>
            <a:ahLst/>
            <a:cxnLst/>
            <a:rect r="r" b="b" t="t" l="l"/>
            <a:pathLst>
              <a:path h="3215524" w="3434055">
                <a:moveTo>
                  <a:pt x="0" y="0"/>
                </a:moveTo>
                <a:lnTo>
                  <a:pt x="3434056" y="0"/>
                </a:lnTo>
                <a:lnTo>
                  <a:pt x="3434056" y="3215524"/>
                </a:lnTo>
                <a:lnTo>
                  <a:pt x="0" y="3215524"/>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3" id="13"/>
          <p:cNvSpPr/>
          <p:nvPr/>
        </p:nvSpPr>
        <p:spPr>
          <a:xfrm flipH="false" flipV="false" rot="0">
            <a:off x="15541766" y="199273"/>
            <a:ext cx="2327813" cy="900088"/>
          </a:xfrm>
          <a:custGeom>
            <a:avLst/>
            <a:gdLst/>
            <a:ahLst/>
            <a:cxnLst/>
            <a:rect r="r" b="b" t="t" l="l"/>
            <a:pathLst>
              <a:path h="900088" w="2327813">
                <a:moveTo>
                  <a:pt x="0" y="0"/>
                </a:moveTo>
                <a:lnTo>
                  <a:pt x="2327813" y="0"/>
                </a:lnTo>
                <a:lnTo>
                  <a:pt x="2327813" y="900088"/>
                </a:lnTo>
                <a:lnTo>
                  <a:pt x="0" y="900088"/>
                </a:lnTo>
                <a:lnTo>
                  <a:pt x="0" y="0"/>
                </a:lnTo>
                <a:close/>
              </a:path>
            </a:pathLst>
          </a:custGeom>
          <a:blipFill>
            <a:blip r:embed="rId22"/>
            <a:stretch>
              <a:fillRect l="0" t="0" r="0" b="0"/>
            </a:stretch>
          </a:blipFill>
        </p:spPr>
      </p:sp>
      <p:sp>
        <p:nvSpPr>
          <p:cNvPr name="Freeform 14" id="14"/>
          <p:cNvSpPr/>
          <p:nvPr/>
        </p:nvSpPr>
        <p:spPr>
          <a:xfrm flipH="false" flipV="false" rot="0">
            <a:off x="16273553" y="1419626"/>
            <a:ext cx="864238" cy="864757"/>
          </a:xfrm>
          <a:custGeom>
            <a:avLst/>
            <a:gdLst/>
            <a:ahLst/>
            <a:cxnLst/>
            <a:rect r="r" b="b" t="t" l="l"/>
            <a:pathLst>
              <a:path h="864757" w="864238">
                <a:moveTo>
                  <a:pt x="0" y="0"/>
                </a:moveTo>
                <a:lnTo>
                  <a:pt x="864239" y="0"/>
                </a:lnTo>
                <a:lnTo>
                  <a:pt x="864239" y="864757"/>
                </a:lnTo>
                <a:lnTo>
                  <a:pt x="0" y="864757"/>
                </a:lnTo>
                <a:lnTo>
                  <a:pt x="0" y="0"/>
                </a:lnTo>
                <a:close/>
              </a:path>
            </a:pathLst>
          </a:custGeom>
          <a:blipFill>
            <a:blip r:embed="rId23"/>
            <a:stretch>
              <a:fillRect l="0" t="0" r="0" b="0"/>
            </a:stretch>
          </a:blipFill>
        </p:spPr>
      </p:sp>
      <p:sp>
        <p:nvSpPr>
          <p:cNvPr name="TextBox 15" id="15"/>
          <p:cNvSpPr txBox="true"/>
          <p:nvPr/>
        </p:nvSpPr>
        <p:spPr>
          <a:xfrm rot="0">
            <a:off x="2548830" y="1708498"/>
            <a:ext cx="13190339" cy="1368424"/>
          </a:xfrm>
          <a:prstGeom prst="rect">
            <a:avLst/>
          </a:prstGeom>
        </p:spPr>
        <p:txBody>
          <a:bodyPr anchor="t" rtlCol="false" tIns="0" lIns="0" bIns="0" rIns="0">
            <a:spAutoFit/>
          </a:bodyPr>
          <a:lstStyle/>
          <a:p>
            <a:pPr algn="ctr">
              <a:lnSpc>
                <a:spcPts val="11200"/>
              </a:lnSpc>
              <a:spcBef>
                <a:spcPct val="0"/>
              </a:spcBef>
            </a:pPr>
            <a:r>
              <a:rPr lang="en-US" sz="8000">
                <a:solidFill>
                  <a:srgbClr val="FFFFFF"/>
                </a:solidFill>
                <a:latin typeface="Canva Sans"/>
                <a:ea typeface="Canva Sans"/>
                <a:cs typeface="Canva Sans"/>
                <a:sym typeface="Canva Sans"/>
              </a:rPr>
              <a:t>Home by Sharena Lee Satti</a:t>
            </a:r>
          </a:p>
        </p:txBody>
      </p:sp>
      <p:sp>
        <p:nvSpPr>
          <p:cNvPr name="TextBox 16" id="16"/>
          <p:cNvSpPr txBox="true"/>
          <p:nvPr/>
        </p:nvSpPr>
        <p:spPr>
          <a:xfrm rot="0">
            <a:off x="-400597" y="3020317"/>
            <a:ext cx="8890505" cy="8397875"/>
          </a:xfrm>
          <a:prstGeom prst="rect">
            <a:avLst/>
          </a:prstGeom>
        </p:spPr>
        <p:txBody>
          <a:bodyPr anchor="t" rtlCol="false" tIns="0" lIns="0" bIns="0" rIns="0">
            <a:spAutoFit/>
          </a:bodyPr>
          <a:lstStyle/>
          <a:p>
            <a:pPr algn="ctr">
              <a:lnSpc>
                <a:spcPts val="3499"/>
              </a:lnSpc>
            </a:pPr>
          </a:p>
          <a:p>
            <a:pPr algn="ctr">
              <a:lnSpc>
                <a:spcPts val="3499"/>
              </a:lnSpc>
            </a:pPr>
            <a:r>
              <a:rPr lang="en-US" sz="2499">
                <a:solidFill>
                  <a:srgbClr val="FFFFFF"/>
                </a:solidFill>
                <a:latin typeface="Canva Sans"/>
                <a:ea typeface="Canva Sans"/>
                <a:cs typeface="Canva Sans"/>
                <a:sym typeface="Canva Sans"/>
              </a:rPr>
              <a:t>Home is where love is </a:t>
            </a:r>
          </a:p>
          <a:p>
            <a:pPr algn="ctr">
              <a:lnSpc>
                <a:spcPts val="3499"/>
              </a:lnSpc>
            </a:pPr>
            <a:r>
              <a:rPr lang="en-US" sz="2499">
                <a:solidFill>
                  <a:srgbClr val="FFFFFF"/>
                </a:solidFill>
                <a:latin typeface="Canva Sans"/>
                <a:ea typeface="Canva Sans"/>
                <a:cs typeface="Canva Sans"/>
                <a:sym typeface="Canva Sans"/>
              </a:rPr>
              <a:t>Where happiness lives </a:t>
            </a:r>
          </a:p>
          <a:p>
            <a:pPr algn="ctr">
              <a:lnSpc>
                <a:spcPts val="3499"/>
              </a:lnSpc>
            </a:pPr>
            <a:r>
              <a:rPr lang="en-US" sz="2499">
                <a:solidFill>
                  <a:srgbClr val="FFFFFF"/>
                </a:solidFill>
                <a:latin typeface="Canva Sans"/>
                <a:ea typeface="Canva Sans"/>
                <a:cs typeface="Canva Sans"/>
                <a:sym typeface="Canva Sans"/>
              </a:rPr>
              <a:t>Where peace is </a:t>
            </a:r>
          </a:p>
          <a:p>
            <a:pPr algn="ctr">
              <a:lnSpc>
                <a:spcPts val="3499"/>
              </a:lnSpc>
            </a:pPr>
          </a:p>
          <a:p>
            <a:pPr algn="ctr">
              <a:lnSpc>
                <a:spcPts val="3499"/>
              </a:lnSpc>
            </a:pPr>
            <a:r>
              <a:rPr lang="en-US" sz="2499">
                <a:solidFill>
                  <a:srgbClr val="FFFFFF"/>
                </a:solidFill>
                <a:latin typeface="Canva Sans"/>
                <a:ea typeface="Canva Sans"/>
                <a:cs typeface="Canva Sans"/>
                <a:sym typeface="Canva Sans"/>
              </a:rPr>
              <a:t>Home is childhood memories </a:t>
            </a:r>
          </a:p>
          <a:p>
            <a:pPr algn="ctr">
              <a:lnSpc>
                <a:spcPts val="3499"/>
              </a:lnSpc>
            </a:pPr>
            <a:r>
              <a:rPr lang="en-US" sz="2499">
                <a:solidFill>
                  <a:srgbClr val="FFFFFF"/>
                </a:solidFill>
                <a:latin typeface="Canva Sans"/>
                <a:ea typeface="Canva Sans"/>
                <a:cs typeface="Canva Sans"/>
                <a:sym typeface="Canva Sans"/>
              </a:rPr>
              <a:t>Where families live </a:t>
            </a:r>
          </a:p>
          <a:p>
            <a:pPr algn="ctr">
              <a:lnSpc>
                <a:spcPts val="3499"/>
              </a:lnSpc>
            </a:pPr>
            <a:r>
              <a:rPr lang="en-US" sz="2499">
                <a:solidFill>
                  <a:srgbClr val="FFFFFF"/>
                </a:solidFill>
                <a:latin typeface="Canva Sans"/>
                <a:ea typeface="Canva Sans"/>
                <a:cs typeface="Canva Sans"/>
                <a:sym typeface="Canva Sans"/>
              </a:rPr>
              <a:t>Memories remain sweet and warm </a:t>
            </a:r>
          </a:p>
          <a:p>
            <a:pPr algn="ctr">
              <a:lnSpc>
                <a:spcPts val="3499"/>
              </a:lnSpc>
            </a:pPr>
            <a:r>
              <a:rPr lang="en-US" sz="2499">
                <a:solidFill>
                  <a:srgbClr val="FFFFFF"/>
                </a:solidFill>
                <a:latin typeface="Canva Sans"/>
                <a:ea typeface="Canva Sans"/>
                <a:cs typeface="Canva Sans"/>
                <a:sym typeface="Canva Sans"/>
              </a:rPr>
              <a:t>Like the rainbow after the storm</a:t>
            </a:r>
          </a:p>
          <a:p>
            <a:pPr algn="ctr">
              <a:lnSpc>
                <a:spcPts val="3499"/>
              </a:lnSpc>
            </a:pPr>
          </a:p>
          <a:p>
            <a:pPr algn="ctr">
              <a:lnSpc>
                <a:spcPts val="3499"/>
              </a:lnSpc>
            </a:pPr>
            <a:r>
              <a:rPr lang="en-US" sz="2499">
                <a:solidFill>
                  <a:srgbClr val="FFFFFF"/>
                </a:solidFill>
                <a:latin typeface="Canva Sans"/>
                <a:ea typeface="Canva Sans"/>
                <a:cs typeface="Canva Sans"/>
                <a:sym typeface="Canva Sans"/>
              </a:rPr>
              <a:t>Home is our parents </a:t>
            </a:r>
          </a:p>
          <a:p>
            <a:pPr algn="ctr">
              <a:lnSpc>
                <a:spcPts val="3499"/>
              </a:lnSpc>
            </a:pPr>
            <a:r>
              <a:rPr lang="en-US" sz="2499">
                <a:solidFill>
                  <a:srgbClr val="FFFFFF"/>
                </a:solidFill>
                <a:latin typeface="Canva Sans"/>
                <a:ea typeface="Canva Sans"/>
                <a:cs typeface="Canva Sans"/>
                <a:sym typeface="Canva Sans"/>
              </a:rPr>
              <a:t>Within them is our strength </a:t>
            </a:r>
          </a:p>
          <a:p>
            <a:pPr algn="ctr">
              <a:lnSpc>
                <a:spcPts val="3499"/>
              </a:lnSpc>
            </a:pPr>
            <a:r>
              <a:rPr lang="en-US" sz="2499">
                <a:solidFill>
                  <a:srgbClr val="FFFFFF"/>
                </a:solidFill>
                <a:latin typeface="Canva Sans"/>
                <a:ea typeface="Canva Sans"/>
                <a:cs typeface="Canva Sans"/>
                <a:sym typeface="Canva Sans"/>
              </a:rPr>
              <a:t>Home is length of the ocean</a:t>
            </a:r>
          </a:p>
          <a:p>
            <a:pPr algn="ctr">
              <a:lnSpc>
                <a:spcPts val="3499"/>
              </a:lnSpc>
            </a:pPr>
            <a:r>
              <a:rPr lang="en-US" sz="2499">
                <a:solidFill>
                  <a:srgbClr val="FFFFFF"/>
                </a:solidFill>
                <a:latin typeface="Canva Sans"/>
                <a:ea typeface="Canva Sans"/>
                <a:cs typeface="Canva Sans"/>
                <a:sym typeface="Canva Sans"/>
              </a:rPr>
              <a:t>We are the grains of sand missing our sea</a:t>
            </a:r>
          </a:p>
          <a:p>
            <a:pPr algn="ctr">
              <a:lnSpc>
                <a:spcPts val="3499"/>
              </a:lnSpc>
            </a:pPr>
          </a:p>
          <a:p>
            <a:pPr algn="ctr">
              <a:lnSpc>
                <a:spcPts val="3499"/>
              </a:lnSpc>
            </a:pPr>
          </a:p>
          <a:p>
            <a:pPr algn="ctr">
              <a:lnSpc>
                <a:spcPts val="3499"/>
              </a:lnSpc>
            </a:pPr>
          </a:p>
          <a:p>
            <a:pPr algn="ctr">
              <a:lnSpc>
                <a:spcPts val="3499"/>
              </a:lnSpc>
            </a:pPr>
          </a:p>
          <a:p>
            <a:pPr algn="ctr">
              <a:lnSpc>
                <a:spcPts val="4200"/>
              </a:lnSpc>
            </a:pPr>
          </a:p>
        </p:txBody>
      </p:sp>
      <p:sp>
        <p:nvSpPr>
          <p:cNvPr name="TextBox 17" id="17"/>
          <p:cNvSpPr txBox="true"/>
          <p:nvPr/>
        </p:nvSpPr>
        <p:spPr>
          <a:xfrm rot="0">
            <a:off x="8200815" y="3710299"/>
            <a:ext cx="9464873" cy="5241925"/>
          </a:xfrm>
          <a:prstGeom prst="rect">
            <a:avLst/>
          </a:prstGeom>
        </p:spPr>
        <p:txBody>
          <a:bodyPr anchor="t" rtlCol="false" tIns="0" lIns="0" bIns="0" rIns="0">
            <a:spAutoFit/>
          </a:bodyPr>
          <a:lstStyle/>
          <a:p>
            <a:pPr algn="ctr">
              <a:lnSpc>
                <a:spcPts val="3499"/>
              </a:lnSpc>
              <a:spcBef>
                <a:spcPct val="0"/>
              </a:spcBef>
            </a:pPr>
            <a:r>
              <a:rPr lang="en-US" sz="2499">
                <a:solidFill>
                  <a:srgbClr val="FFFFFF"/>
                </a:solidFill>
                <a:latin typeface="Canva Sans"/>
                <a:ea typeface="Canva Sans"/>
                <a:cs typeface="Canva Sans"/>
                <a:sym typeface="Canva Sans"/>
              </a:rPr>
              <a:t>Home was like heaven before marriage</a:t>
            </a:r>
          </a:p>
          <a:p>
            <a:pPr algn="ctr">
              <a:lnSpc>
                <a:spcPts val="3499"/>
              </a:lnSpc>
              <a:spcBef>
                <a:spcPct val="0"/>
              </a:spcBef>
            </a:pPr>
            <a:r>
              <a:rPr lang="en-US" sz="2499">
                <a:solidFill>
                  <a:srgbClr val="FFFFFF"/>
                </a:solidFill>
                <a:latin typeface="Canva Sans"/>
                <a:ea typeface="Canva Sans"/>
                <a:cs typeface="Canva Sans"/>
                <a:sym typeface="Canva Sans"/>
              </a:rPr>
              <a:t>No isolation, no loneliness </a:t>
            </a:r>
          </a:p>
          <a:p>
            <a:pPr algn="ctr">
              <a:lnSpc>
                <a:spcPts val="3499"/>
              </a:lnSpc>
              <a:spcBef>
                <a:spcPct val="0"/>
              </a:spcBef>
            </a:pPr>
            <a:r>
              <a:rPr lang="en-US" sz="2499">
                <a:solidFill>
                  <a:srgbClr val="FFFFFF"/>
                </a:solidFill>
                <a:latin typeface="Canva Sans"/>
                <a:ea typeface="Canva Sans"/>
                <a:cs typeface="Canva Sans"/>
                <a:sym typeface="Canva Sans"/>
              </a:rPr>
              <a:t>No path to darkness </a:t>
            </a:r>
          </a:p>
          <a:p>
            <a:pPr algn="ctr">
              <a:lnSpc>
                <a:spcPts val="3499"/>
              </a:lnSpc>
              <a:spcBef>
                <a:spcPct val="0"/>
              </a:spcBef>
            </a:pPr>
            <a:r>
              <a:rPr lang="en-US" sz="2499">
                <a:solidFill>
                  <a:srgbClr val="FFFFFF"/>
                </a:solidFill>
                <a:latin typeface="Canva Sans"/>
                <a:ea typeface="Canva Sans"/>
                <a:cs typeface="Canva Sans"/>
                <a:sym typeface="Canva Sans"/>
              </a:rPr>
              <a:t>Home is our Mothers arms</a:t>
            </a:r>
          </a:p>
          <a:p>
            <a:pPr algn="ctr">
              <a:lnSpc>
                <a:spcPts val="3499"/>
              </a:lnSpc>
              <a:spcBef>
                <a:spcPct val="0"/>
              </a:spcBef>
            </a:pPr>
            <a:r>
              <a:rPr lang="en-US" sz="2499">
                <a:solidFill>
                  <a:srgbClr val="FFFFFF"/>
                </a:solidFill>
                <a:latin typeface="Canva Sans"/>
                <a:ea typeface="Canva Sans"/>
                <a:cs typeface="Canva Sans"/>
                <a:sym typeface="Canva Sans"/>
              </a:rPr>
              <a:t>Every storm she calms</a:t>
            </a:r>
          </a:p>
          <a:p>
            <a:pPr algn="ctr">
              <a:lnSpc>
                <a:spcPts val="3499"/>
              </a:lnSpc>
              <a:spcBef>
                <a:spcPct val="0"/>
              </a:spcBef>
            </a:pPr>
            <a:r>
              <a:rPr lang="en-US" sz="2499">
                <a:solidFill>
                  <a:srgbClr val="FFFFFF"/>
                </a:solidFill>
                <a:latin typeface="Canva Sans"/>
                <a:ea typeface="Canva Sans"/>
                <a:cs typeface="Canva Sans"/>
                <a:sym typeface="Canva Sans"/>
              </a:rPr>
              <a:t>With her loving heart and protection from harm </a:t>
            </a:r>
          </a:p>
          <a:p>
            <a:pPr algn="ctr">
              <a:lnSpc>
                <a:spcPts val="3499"/>
              </a:lnSpc>
              <a:spcBef>
                <a:spcPct val="0"/>
              </a:spcBef>
            </a:pPr>
          </a:p>
          <a:p>
            <a:pPr algn="ctr">
              <a:lnSpc>
                <a:spcPts val="3499"/>
              </a:lnSpc>
              <a:spcBef>
                <a:spcPct val="0"/>
              </a:spcBef>
            </a:pPr>
            <a:r>
              <a:rPr lang="en-US" sz="2499">
                <a:solidFill>
                  <a:srgbClr val="FFFFFF"/>
                </a:solidFill>
                <a:latin typeface="Canva Sans"/>
                <a:ea typeface="Canva Sans"/>
                <a:cs typeface="Canva Sans"/>
                <a:sym typeface="Canva Sans"/>
              </a:rPr>
              <a:t>Home is the smallest of things that</a:t>
            </a:r>
          </a:p>
          <a:p>
            <a:pPr algn="ctr">
              <a:lnSpc>
                <a:spcPts val="3499"/>
              </a:lnSpc>
              <a:spcBef>
                <a:spcPct val="0"/>
              </a:spcBef>
            </a:pPr>
            <a:r>
              <a:rPr lang="en-US" sz="2499">
                <a:solidFill>
                  <a:srgbClr val="FFFFFF"/>
                </a:solidFill>
                <a:latin typeface="Canva Sans"/>
                <a:ea typeface="Canva Sans"/>
                <a:cs typeface="Canva Sans"/>
                <a:sym typeface="Canva Sans"/>
              </a:rPr>
              <a:t>That only happiness can bring </a:t>
            </a:r>
          </a:p>
          <a:p>
            <a:pPr algn="ctr">
              <a:lnSpc>
                <a:spcPts val="3499"/>
              </a:lnSpc>
              <a:spcBef>
                <a:spcPct val="0"/>
              </a:spcBef>
            </a:pPr>
            <a:r>
              <a:rPr lang="en-US" sz="2499">
                <a:solidFill>
                  <a:srgbClr val="FFFFFF"/>
                </a:solidFill>
                <a:latin typeface="Canva Sans"/>
                <a:ea typeface="Canva Sans"/>
                <a:cs typeface="Canva Sans"/>
                <a:sym typeface="Canva Sans"/>
              </a:rPr>
              <a:t>When you see your children coming home from school</a:t>
            </a:r>
          </a:p>
          <a:p>
            <a:pPr algn="ctr">
              <a:lnSpc>
                <a:spcPts val="3499"/>
              </a:lnSpc>
              <a:spcBef>
                <a:spcPct val="0"/>
              </a:spcBef>
            </a:pPr>
            <a:r>
              <a:rPr lang="en-US" sz="2499">
                <a:solidFill>
                  <a:srgbClr val="FFFFFF"/>
                </a:solidFill>
                <a:latin typeface="Canva Sans"/>
                <a:ea typeface="Canva Sans"/>
                <a:cs typeface="Canva Sans"/>
                <a:sym typeface="Canva Sans"/>
              </a:rPr>
              <a:t>In a world where life can be cruel </a:t>
            </a:r>
          </a:p>
          <a:p>
            <a:pPr algn="ctr">
              <a:lnSpc>
                <a:spcPts val="3499"/>
              </a:lnSpc>
              <a:spcBef>
                <a:spcPct val="0"/>
              </a:spcBef>
            </a:pPr>
            <a:r>
              <a:rPr lang="en-US" sz="2499">
                <a:solidFill>
                  <a:srgbClr val="FFFFFF"/>
                </a:solidFill>
                <a:latin typeface="Canva Sans"/>
                <a:ea typeface="Canva Sans"/>
                <a:cs typeface="Canva Sans"/>
                <a:sym typeface="Canva Sans"/>
              </a:rPr>
              <a:t>Home is happiness, home is family home is our mothers arms.</a:t>
            </a:r>
            <a:r>
              <a:rPr lang="en-US" sz="2499">
                <a:solidFill>
                  <a:srgbClr val="000000"/>
                </a:solidFill>
                <a:latin typeface="Canva Sans"/>
                <a:ea typeface="Canva Sans"/>
                <a:cs typeface="Canva Sans"/>
                <a:sym typeface="Canva Sans"/>
              </a:rPr>
              <a:t> </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F66C4"/>
        </a:solidFill>
      </p:bgPr>
    </p:bg>
    <p:spTree>
      <p:nvGrpSpPr>
        <p:cNvPr id="1" name=""/>
        <p:cNvGrpSpPr/>
        <p:nvPr/>
      </p:nvGrpSpPr>
      <p:grpSpPr>
        <a:xfrm>
          <a:off x="0" y="0"/>
          <a:ext cx="0" cy="0"/>
          <a:chOff x="0" y="0"/>
          <a:chExt cx="0" cy="0"/>
        </a:xfrm>
      </p:grpSpPr>
      <p:sp>
        <p:nvSpPr>
          <p:cNvPr name="Freeform 2" id="2"/>
          <p:cNvSpPr/>
          <p:nvPr/>
        </p:nvSpPr>
        <p:spPr>
          <a:xfrm flipH="true" flipV="false" rot="0">
            <a:off x="13703299" y="5588793"/>
            <a:ext cx="5019241" cy="5224947"/>
          </a:xfrm>
          <a:custGeom>
            <a:avLst/>
            <a:gdLst/>
            <a:ahLst/>
            <a:cxnLst/>
            <a:rect r="r" b="b" t="t" l="l"/>
            <a:pathLst>
              <a:path h="5224947" w="5019241">
                <a:moveTo>
                  <a:pt x="5019241" y="0"/>
                </a:moveTo>
                <a:lnTo>
                  <a:pt x="0" y="0"/>
                </a:lnTo>
                <a:lnTo>
                  <a:pt x="0" y="5224948"/>
                </a:lnTo>
                <a:lnTo>
                  <a:pt x="5019241" y="5224948"/>
                </a:lnTo>
                <a:lnTo>
                  <a:pt x="5019241"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123345" y="6143867"/>
            <a:ext cx="3164655" cy="4114800"/>
          </a:xfrm>
          <a:custGeom>
            <a:avLst/>
            <a:gdLst/>
            <a:ahLst/>
            <a:cxnLst/>
            <a:rect r="r" b="b" t="t" l="l"/>
            <a:pathLst>
              <a:path h="4114800" w="3164655">
                <a:moveTo>
                  <a:pt x="0" y="0"/>
                </a:moveTo>
                <a:lnTo>
                  <a:pt x="3164655" y="0"/>
                </a:lnTo>
                <a:lnTo>
                  <a:pt x="316465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4575874">
            <a:off x="-952845" y="-1573519"/>
            <a:ext cx="5185513" cy="5204438"/>
          </a:xfrm>
          <a:custGeom>
            <a:avLst/>
            <a:gdLst/>
            <a:ahLst/>
            <a:cxnLst/>
            <a:rect r="r" b="b" t="t" l="l"/>
            <a:pathLst>
              <a:path h="5204438" w="5185513">
                <a:moveTo>
                  <a:pt x="0" y="0"/>
                </a:moveTo>
                <a:lnTo>
                  <a:pt x="5185512" y="0"/>
                </a:lnTo>
                <a:lnTo>
                  <a:pt x="5185512" y="5204438"/>
                </a:lnTo>
                <a:lnTo>
                  <a:pt x="0" y="520443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true" rot="0">
            <a:off x="723807" y="-1170277"/>
            <a:ext cx="3320849" cy="3639187"/>
          </a:xfrm>
          <a:custGeom>
            <a:avLst/>
            <a:gdLst/>
            <a:ahLst/>
            <a:cxnLst/>
            <a:rect r="r" b="b" t="t" l="l"/>
            <a:pathLst>
              <a:path h="3639187" w="3320849">
                <a:moveTo>
                  <a:pt x="0" y="3639188"/>
                </a:moveTo>
                <a:lnTo>
                  <a:pt x="3320848" y="3639188"/>
                </a:lnTo>
                <a:lnTo>
                  <a:pt x="3320848" y="0"/>
                </a:lnTo>
                <a:lnTo>
                  <a:pt x="0" y="0"/>
                </a:lnTo>
                <a:lnTo>
                  <a:pt x="0" y="3639188"/>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4025556">
            <a:off x="11115460" y="8874934"/>
            <a:ext cx="4191000" cy="4114800"/>
          </a:xfrm>
          <a:custGeom>
            <a:avLst/>
            <a:gdLst/>
            <a:ahLst/>
            <a:cxnLst/>
            <a:rect r="r" b="b" t="t" l="l"/>
            <a:pathLst>
              <a:path h="4114800" w="4191000">
                <a:moveTo>
                  <a:pt x="0" y="0"/>
                </a:moveTo>
                <a:lnTo>
                  <a:pt x="4191000" y="0"/>
                </a:lnTo>
                <a:lnTo>
                  <a:pt x="419100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5745656" y="9785041"/>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1196225" y="823304"/>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0">
            <a:off x="-2242565" y="3067942"/>
            <a:ext cx="3271265" cy="1379966"/>
          </a:xfrm>
          <a:custGeom>
            <a:avLst/>
            <a:gdLst/>
            <a:ahLst/>
            <a:cxnLst/>
            <a:rect r="r" b="b" t="t" l="l"/>
            <a:pathLst>
              <a:path h="1379966" w="3271265">
                <a:moveTo>
                  <a:pt x="0" y="0"/>
                </a:moveTo>
                <a:lnTo>
                  <a:pt x="3271265" y="0"/>
                </a:lnTo>
                <a:lnTo>
                  <a:pt x="3271265" y="1379965"/>
                </a:lnTo>
                <a:lnTo>
                  <a:pt x="0" y="137996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0" id="10"/>
          <p:cNvSpPr/>
          <p:nvPr/>
        </p:nvSpPr>
        <p:spPr>
          <a:xfrm flipH="false" flipV="false" rot="6041443">
            <a:off x="14529418" y="-2344975"/>
            <a:ext cx="4352509" cy="6336559"/>
          </a:xfrm>
          <a:custGeom>
            <a:avLst/>
            <a:gdLst/>
            <a:ahLst/>
            <a:cxnLst/>
            <a:rect r="r" b="b" t="t" l="l"/>
            <a:pathLst>
              <a:path h="6336559" w="4352509">
                <a:moveTo>
                  <a:pt x="0" y="0"/>
                </a:moveTo>
                <a:lnTo>
                  <a:pt x="4352509" y="0"/>
                </a:lnTo>
                <a:lnTo>
                  <a:pt x="4352509" y="6336559"/>
                </a:lnTo>
                <a:lnTo>
                  <a:pt x="0" y="633655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1" id="11"/>
          <p:cNvSpPr/>
          <p:nvPr/>
        </p:nvSpPr>
        <p:spPr>
          <a:xfrm flipH="false" flipV="false" rot="0">
            <a:off x="-1755834" y="8513121"/>
            <a:ext cx="7315200" cy="3830505"/>
          </a:xfrm>
          <a:custGeom>
            <a:avLst/>
            <a:gdLst/>
            <a:ahLst/>
            <a:cxnLst/>
            <a:rect r="r" b="b" t="t" l="l"/>
            <a:pathLst>
              <a:path h="3830505" w="7315200">
                <a:moveTo>
                  <a:pt x="0" y="0"/>
                </a:moveTo>
                <a:lnTo>
                  <a:pt x="7315200" y="0"/>
                </a:lnTo>
                <a:lnTo>
                  <a:pt x="7315200" y="3830505"/>
                </a:lnTo>
                <a:lnTo>
                  <a:pt x="0" y="383050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2" id="12"/>
          <p:cNvSpPr/>
          <p:nvPr/>
        </p:nvSpPr>
        <p:spPr>
          <a:xfrm flipH="false" flipV="false" rot="-1634078">
            <a:off x="-688328" y="7650538"/>
            <a:ext cx="3434055" cy="3215524"/>
          </a:xfrm>
          <a:custGeom>
            <a:avLst/>
            <a:gdLst/>
            <a:ahLst/>
            <a:cxnLst/>
            <a:rect r="r" b="b" t="t" l="l"/>
            <a:pathLst>
              <a:path h="3215524" w="3434055">
                <a:moveTo>
                  <a:pt x="0" y="0"/>
                </a:moveTo>
                <a:lnTo>
                  <a:pt x="3434056" y="0"/>
                </a:lnTo>
                <a:lnTo>
                  <a:pt x="3434056" y="3215524"/>
                </a:lnTo>
                <a:lnTo>
                  <a:pt x="0" y="3215524"/>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3" id="13"/>
          <p:cNvSpPr/>
          <p:nvPr/>
        </p:nvSpPr>
        <p:spPr>
          <a:xfrm flipH="false" flipV="false" rot="0">
            <a:off x="15541766" y="199273"/>
            <a:ext cx="2327813" cy="900088"/>
          </a:xfrm>
          <a:custGeom>
            <a:avLst/>
            <a:gdLst/>
            <a:ahLst/>
            <a:cxnLst/>
            <a:rect r="r" b="b" t="t" l="l"/>
            <a:pathLst>
              <a:path h="900088" w="2327813">
                <a:moveTo>
                  <a:pt x="0" y="0"/>
                </a:moveTo>
                <a:lnTo>
                  <a:pt x="2327813" y="0"/>
                </a:lnTo>
                <a:lnTo>
                  <a:pt x="2327813" y="900088"/>
                </a:lnTo>
                <a:lnTo>
                  <a:pt x="0" y="900088"/>
                </a:lnTo>
                <a:lnTo>
                  <a:pt x="0" y="0"/>
                </a:lnTo>
                <a:close/>
              </a:path>
            </a:pathLst>
          </a:custGeom>
          <a:blipFill>
            <a:blip r:embed="rId22"/>
            <a:stretch>
              <a:fillRect l="0" t="0" r="0" b="0"/>
            </a:stretch>
          </a:blipFill>
        </p:spPr>
      </p:sp>
      <p:sp>
        <p:nvSpPr>
          <p:cNvPr name="Freeform 14" id="14"/>
          <p:cNvSpPr/>
          <p:nvPr/>
        </p:nvSpPr>
        <p:spPr>
          <a:xfrm flipH="false" flipV="false" rot="0">
            <a:off x="16273553" y="1419626"/>
            <a:ext cx="864238" cy="864757"/>
          </a:xfrm>
          <a:custGeom>
            <a:avLst/>
            <a:gdLst/>
            <a:ahLst/>
            <a:cxnLst/>
            <a:rect r="r" b="b" t="t" l="l"/>
            <a:pathLst>
              <a:path h="864757" w="864238">
                <a:moveTo>
                  <a:pt x="0" y="0"/>
                </a:moveTo>
                <a:lnTo>
                  <a:pt x="864239" y="0"/>
                </a:lnTo>
                <a:lnTo>
                  <a:pt x="864239" y="864757"/>
                </a:lnTo>
                <a:lnTo>
                  <a:pt x="0" y="864757"/>
                </a:lnTo>
                <a:lnTo>
                  <a:pt x="0" y="0"/>
                </a:lnTo>
                <a:close/>
              </a:path>
            </a:pathLst>
          </a:custGeom>
          <a:blipFill>
            <a:blip r:embed="rId23"/>
            <a:stretch>
              <a:fillRect l="0" t="0" r="0" b="0"/>
            </a:stretch>
          </a:blipFill>
        </p:spPr>
      </p:sp>
      <p:sp>
        <p:nvSpPr>
          <p:cNvPr name="TextBox 15" id="15"/>
          <p:cNvSpPr txBox="true"/>
          <p:nvPr/>
        </p:nvSpPr>
        <p:spPr>
          <a:xfrm rot="0">
            <a:off x="2548830" y="1708498"/>
            <a:ext cx="13190339" cy="1368424"/>
          </a:xfrm>
          <a:prstGeom prst="rect">
            <a:avLst/>
          </a:prstGeom>
        </p:spPr>
        <p:txBody>
          <a:bodyPr anchor="t" rtlCol="false" tIns="0" lIns="0" bIns="0" rIns="0">
            <a:spAutoFit/>
          </a:bodyPr>
          <a:lstStyle/>
          <a:p>
            <a:pPr algn="ctr">
              <a:lnSpc>
                <a:spcPts val="11200"/>
              </a:lnSpc>
              <a:spcBef>
                <a:spcPct val="0"/>
              </a:spcBef>
            </a:pPr>
            <a:r>
              <a:rPr lang="en-US" sz="8000">
                <a:solidFill>
                  <a:srgbClr val="FFFFFF"/>
                </a:solidFill>
                <a:latin typeface="Canva Sans"/>
                <a:ea typeface="Canva Sans"/>
                <a:cs typeface="Canva Sans"/>
                <a:sym typeface="Canva Sans"/>
              </a:rPr>
              <a:t>Home by Sharena Lee Satti</a:t>
            </a:r>
          </a:p>
        </p:txBody>
      </p:sp>
      <p:sp>
        <p:nvSpPr>
          <p:cNvPr name="TextBox 16" id="16"/>
          <p:cNvSpPr txBox="true"/>
          <p:nvPr/>
        </p:nvSpPr>
        <p:spPr>
          <a:xfrm rot="0">
            <a:off x="253495" y="3258402"/>
            <a:ext cx="8890505" cy="7521575"/>
          </a:xfrm>
          <a:prstGeom prst="rect">
            <a:avLst/>
          </a:prstGeom>
        </p:spPr>
        <p:txBody>
          <a:bodyPr anchor="t" rtlCol="false" tIns="0" lIns="0" bIns="0" rIns="0">
            <a:spAutoFit/>
          </a:bodyPr>
          <a:lstStyle/>
          <a:p>
            <a:pPr algn="ctr">
              <a:lnSpc>
                <a:spcPts val="3499"/>
              </a:lnSpc>
            </a:pPr>
          </a:p>
          <a:p>
            <a:pPr algn="ctr">
              <a:lnSpc>
                <a:spcPts val="3499"/>
              </a:lnSpc>
            </a:pPr>
            <a:r>
              <a:rPr lang="ar-EG" sz="2499">
                <a:solidFill>
                  <a:srgbClr val="FFFFFF"/>
                </a:solidFill>
                <a:latin typeface="Canva Sans"/>
                <a:ea typeface="Canva Sans"/>
                <a:cs typeface="Canva Sans"/>
                <a:sym typeface="Canva Sans"/>
                <a:rtl val="true"/>
              </a:rPr>
              <a:t>جہاں</a:t>
            </a:r>
            <a:r>
              <a:rPr lang="ar-EG" sz="2499">
                <a:solidFill>
                  <a:srgbClr val="FFFFFF"/>
                </a:solidFill>
                <a:latin typeface="Canva Sans"/>
                <a:ea typeface="Canva Sans"/>
                <a:cs typeface="Canva Sans"/>
                <a:sym typeface="Canva Sans"/>
                <a:rtl val="true"/>
              </a:rPr>
              <a:t> خوشیاں رہتی ہیں۔</a:t>
            </a:r>
          </a:p>
          <a:p>
            <a:pPr algn="ctr">
              <a:lnSpc>
                <a:spcPts val="3499"/>
              </a:lnSpc>
            </a:pPr>
            <a:r>
              <a:rPr lang="ar-EG" sz="2499">
                <a:solidFill>
                  <a:srgbClr val="FFFFFF"/>
                </a:solidFill>
                <a:latin typeface="Canva Sans"/>
                <a:ea typeface="Canva Sans"/>
                <a:cs typeface="Canva Sans"/>
                <a:sym typeface="Canva Sans"/>
                <a:rtl val="true"/>
              </a:rPr>
              <a:t>جہاں امن ہو۔</a:t>
            </a:r>
          </a:p>
          <a:p>
            <a:pPr algn="ctr">
              <a:lnSpc>
                <a:spcPts val="3499"/>
              </a:lnSpc>
            </a:pPr>
          </a:p>
          <a:p>
            <a:pPr algn="ctr">
              <a:lnSpc>
                <a:spcPts val="3499"/>
              </a:lnSpc>
            </a:pPr>
            <a:r>
              <a:rPr lang="ar-EG" sz="2499">
                <a:solidFill>
                  <a:srgbClr val="FFFFFF"/>
                </a:solidFill>
                <a:latin typeface="Canva Sans"/>
                <a:ea typeface="Canva Sans"/>
                <a:cs typeface="Canva Sans"/>
                <a:sym typeface="Canva Sans"/>
                <a:rtl val="true"/>
              </a:rPr>
              <a:t>گھر</a:t>
            </a:r>
            <a:r>
              <a:rPr lang="ar-EG" sz="2499">
                <a:solidFill>
                  <a:srgbClr val="FFFFFF"/>
                </a:solidFill>
                <a:latin typeface="Canva Sans"/>
                <a:ea typeface="Canva Sans"/>
                <a:cs typeface="Canva Sans"/>
                <a:sym typeface="Canva Sans"/>
                <a:rtl val="true"/>
              </a:rPr>
              <a:t> بچپن کی یادیں ہیں۔</a:t>
            </a:r>
          </a:p>
          <a:p>
            <a:pPr algn="ctr">
              <a:lnSpc>
                <a:spcPts val="3499"/>
              </a:lnSpc>
            </a:pPr>
            <a:r>
              <a:rPr lang="ar-EG" sz="2499">
                <a:solidFill>
                  <a:srgbClr val="FFFFFF"/>
                </a:solidFill>
                <a:latin typeface="Canva Sans"/>
                <a:ea typeface="Canva Sans"/>
                <a:cs typeface="Canva Sans"/>
                <a:sym typeface="Canva Sans"/>
                <a:rtl val="true"/>
              </a:rPr>
              <a:t>جہاں خاندان رہتے ہیں۔</a:t>
            </a:r>
          </a:p>
          <a:p>
            <a:pPr algn="ctr">
              <a:lnSpc>
                <a:spcPts val="3499"/>
              </a:lnSpc>
            </a:pPr>
            <a:r>
              <a:rPr lang="ar-EG" sz="2499">
                <a:solidFill>
                  <a:srgbClr val="FFFFFF"/>
                </a:solidFill>
                <a:latin typeface="Canva Sans"/>
                <a:ea typeface="Canva Sans"/>
                <a:cs typeface="Canva Sans"/>
                <a:sym typeface="Canva Sans"/>
                <a:rtl val="true"/>
              </a:rPr>
              <a:t>یادیں</a:t>
            </a:r>
            <a:r>
              <a:rPr lang="ar-EG" sz="2499">
                <a:solidFill>
                  <a:srgbClr val="FFFFFF"/>
                </a:solidFill>
                <a:latin typeface="Canva Sans"/>
                <a:ea typeface="Canva Sans"/>
                <a:cs typeface="Canva Sans"/>
                <a:sym typeface="Canva Sans"/>
                <a:rtl val="true"/>
              </a:rPr>
              <a:t> میٹھی اور گرم رہتی ہیں۔</a:t>
            </a:r>
          </a:p>
          <a:p>
            <a:pPr algn="ctr">
              <a:lnSpc>
                <a:spcPts val="3499"/>
              </a:lnSpc>
            </a:pPr>
            <a:r>
              <a:rPr lang="ar-EG" sz="2499">
                <a:solidFill>
                  <a:srgbClr val="FFFFFF"/>
                </a:solidFill>
                <a:latin typeface="Canva Sans"/>
                <a:ea typeface="Canva Sans"/>
                <a:cs typeface="Canva Sans"/>
                <a:sym typeface="Canva Sans"/>
                <a:rtl val="true"/>
              </a:rPr>
              <a:t>جیسے طوفان کے بعد قوس قزح</a:t>
            </a:r>
          </a:p>
          <a:p>
            <a:pPr algn="ctr">
              <a:lnSpc>
                <a:spcPts val="3499"/>
              </a:lnSpc>
            </a:pPr>
          </a:p>
          <a:p>
            <a:pPr algn="ctr">
              <a:lnSpc>
                <a:spcPts val="3499"/>
              </a:lnSpc>
            </a:pPr>
            <a:r>
              <a:rPr lang="ar-EG" sz="2499">
                <a:solidFill>
                  <a:srgbClr val="FFFFFF"/>
                </a:solidFill>
                <a:latin typeface="Canva Sans"/>
                <a:ea typeface="Canva Sans"/>
                <a:cs typeface="Canva Sans"/>
                <a:sym typeface="Canva Sans"/>
                <a:rtl val="true"/>
              </a:rPr>
              <a:t>گھر ہمارے والدین ہیں۔</a:t>
            </a:r>
          </a:p>
          <a:p>
            <a:pPr algn="ctr">
              <a:lnSpc>
                <a:spcPts val="3499"/>
              </a:lnSpc>
            </a:pPr>
            <a:r>
              <a:rPr lang="ar-EG" sz="2499">
                <a:solidFill>
                  <a:srgbClr val="FFFFFF"/>
                </a:solidFill>
                <a:latin typeface="Canva Sans"/>
                <a:ea typeface="Canva Sans"/>
                <a:cs typeface="Canva Sans"/>
                <a:sym typeface="Canva Sans"/>
                <a:rtl val="true"/>
              </a:rPr>
              <a:t>ان کے اندر ہماری طاقت ہے۔</a:t>
            </a:r>
          </a:p>
          <a:p>
            <a:pPr algn="ctr">
              <a:lnSpc>
                <a:spcPts val="3499"/>
              </a:lnSpc>
            </a:pPr>
            <a:r>
              <a:rPr lang="ar-EG" sz="2499">
                <a:solidFill>
                  <a:srgbClr val="FFFFFF"/>
                </a:solidFill>
                <a:latin typeface="Canva Sans"/>
                <a:ea typeface="Canva Sans"/>
                <a:cs typeface="Canva Sans"/>
                <a:sym typeface="Canva Sans"/>
                <a:rtl val="true"/>
              </a:rPr>
              <a:t>گھر سمندر کی لمبائی ہے۔</a:t>
            </a:r>
          </a:p>
          <a:p>
            <a:pPr algn="ctr">
              <a:lnSpc>
                <a:spcPts val="3499"/>
              </a:lnSpc>
            </a:pPr>
            <a:r>
              <a:rPr lang="ar-EG" sz="2499">
                <a:solidFill>
                  <a:srgbClr val="FFFFFF"/>
                </a:solidFill>
                <a:latin typeface="Canva Sans"/>
                <a:ea typeface="Canva Sans"/>
                <a:cs typeface="Canva Sans"/>
                <a:sym typeface="Canva Sans"/>
                <a:rtl val="true"/>
              </a:rPr>
              <a:t>ہم اپنے سمندر سے محروم ریت کے ذرے ہیں۔</a:t>
            </a:r>
          </a:p>
          <a:p>
            <a:pPr algn="ctr">
              <a:lnSpc>
                <a:spcPts val="3499"/>
              </a:lnSpc>
            </a:pPr>
          </a:p>
          <a:p>
            <a:pPr algn="ctr">
              <a:lnSpc>
                <a:spcPts val="3499"/>
              </a:lnSpc>
            </a:pPr>
          </a:p>
          <a:p>
            <a:pPr algn="ctr">
              <a:lnSpc>
                <a:spcPts val="3499"/>
              </a:lnSpc>
            </a:pPr>
          </a:p>
          <a:p>
            <a:pPr algn="ctr">
              <a:lnSpc>
                <a:spcPts val="4200"/>
              </a:lnSpc>
            </a:pPr>
          </a:p>
        </p:txBody>
      </p:sp>
      <p:sp>
        <p:nvSpPr>
          <p:cNvPr name="TextBox 17" id="17"/>
          <p:cNvSpPr txBox="true"/>
          <p:nvPr/>
        </p:nvSpPr>
        <p:spPr>
          <a:xfrm rot="0">
            <a:off x="8611829" y="3348057"/>
            <a:ext cx="7866459" cy="6118225"/>
          </a:xfrm>
          <a:prstGeom prst="rect">
            <a:avLst/>
          </a:prstGeom>
        </p:spPr>
        <p:txBody>
          <a:bodyPr anchor="t" rtlCol="false" tIns="0" lIns="0" bIns="0" rIns="0">
            <a:spAutoFit/>
          </a:bodyPr>
          <a:lstStyle/>
          <a:p>
            <a:pPr algn="ctr">
              <a:lnSpc>
                <a:spcPts val="3499"/>
              </a:lnSpc>
              <a:spcBef>
                <a:spcPct val="0"/>
              </a:spcBef>
            </a:pPr>
            <a:r>
              <a:rPr lang="ar-EG" sz="2499">
                <a:solidFill>
                  <a:srgbClr val="FFFFFF"/>
                </a:solidFill>
                <a:latin typeface="Canva Sans"/>
                <a:ea typeface="Canva Sans"/>
                <a:cs typeface="Canva Sans"/>
                <a:sym typeface="Canva Sans"/>
                <a:rtl val="true"/>
              </a:rPr>
              <a:t>شادی سے</a:t>
            </a:r>
            <a:r>
              <a:rPr lang="ar-EG" sz="2499">
                <a:solidFill>
                  <a:srgbClr val="FFFFFF"/>
                </a:solidFill>
                <a:latin typeface="Canva Sans"/>
                <a:ea typeface="Canva Sans"/>
                <a:cs typeface="Canva Sans"/>
                <a:sym typeface="Canva Sans"/>
                <a:rtl val="true"/>
              </a:rPr>
              <a:t> پہلے گھر جنت جیسا تھا۔</a:t>
            </a:r>
          </a:p>
          <a:p>
            <a:pPr algn="ctr">
              <a:lnSpc>
                <a:spcPts val="3499"/>
              </a:lnSpc>
              <a:spcBef>
                <a:spcPct val="0"/>
              </a:spcBef>
            </a:pPr>
            <a:r>
              <a:rPr lang="ar-EG" sz="2499">
                <a:solidFill>
                  <a:srgbClr val="FFFFFF"/>
                </a:solidFill>
                <a:latin typeface="Canva Sans"/>
                <a:ea typeface="Canva Sans"/>
                <a:cs typeface="Canva Sans"/>
                <a:sym typeface="Canva Sans"/>
                <a:rtl val="true"/>
              </a:rPr>
              <a:t>کوئی تنہائی نہیں، تنہائی نہیں۔</a:t>
            </a:r>
          </a:p>
          <a:p>
            <a:pPr algn="ctr">
              <a:lnSpc>
                <a:spcPts val="3499"/>
              </a:lnSpc>
              <a:spcBef>
                <a:spcPct val="0"/>
              </a:spcBef>
            </a:pPr>
            <a:r>
              <a:rPr lang="ar-EG" sz="2499">
                <a:solidFill>
                  <a:srgbClr val="FFFFFF"/>
                </a:solidFill>
                <a:latin typeface="Canva Sans"/>
                <a:ea typeface="Canva Sans"/>
                <a:cs typeface="Canva Sans"/>
                <a:sym typeface="Canva Sans"/>
                <a:rtl val="true"/>
              </a:rPr>
              <a:t>اندھیرے کا کوئی راستہ نہیں۔</a:t>
            </a:r>
          </a:p>
          <a:p>
            <a:pPr algn="ctr">
              <a:lnSpc>
                <a:spcPts val="3499"/>
              </a:lnSpc>
              <a:spcBef>
                <a:spcPct val="0"/>
              </a:spcBef>
            </a:pPr>
          </a:p>
          <a:p>
            <a:pPr algn="ctr">
              <a:lnSpc>
                <a:spcPts val="3499"/>
              </a:lnSpc>
              <a:spcBef>
                <a:spcPct val="0"/>
              </a:spcBef>
            </a:pPr>
            <a:r>
              <a:rPr lang="ar-EG" sz="2499">
                <a:solidFill>
                  <a:srgbClr val="FFFFFF"/>
                </a:solidFill>
                <a:latin typeface="Canva Sans"/>
                <a:ea typeface="Canva Sans"/>
                <a:cs typeface="Canva Sans"/>
                <a:sym typeface="Canva Sans"/>
                <a:rtl val="true"/>
              </a:rPr>
              <a:t>گھر ہماری ماؤں کا بازو ہے۔</a:t>
            </a:r>
          </a:p>
          <a:p>
            <a:pPr algn="ctr">
              <a:lnSpc>
                <a:spcPts val="3499"/>
              </a:lnSpc>
              <a:spcBef>
                <a:spcPct val="0"/>
              </a:spcBef>
            </a:pPr>
            <a:r>
              <a:rPr lang="ar-EG" sz="2499">
                <a:solidFill>
                  <a:srgbClr val="FFFFFF"/>
                </a:solidFill>
                <a:latin typeface="Canva Sans"/>
                <a:ea typeface="Canva Sans"/>
                <a:cs typeface="Canva Sans"/>
                <a:sym typeface="Canva Sans"/>
                <a:rtl val="true"/>
              </a:rPr>
              <a:t>ہر طوفان کو وہ پرسکون کرتی ہے۔</a:t>
            </a:r>
          </a:p>
          <a:p>
            <a:pPr algn="ctr">
              <a:lnSpc>
                <a:spcPts val="3499"/>
              </a:lnSpc>
              <a:spcBef>
                <a:spcPct val="0"/>
              </a:spcBef>
            </a:pPr>
            <a:r>
              <a:rPr lang="ar-EG" sz="2499">
                <a:solidFill>
                  <a:srgbClr val="FFFFFF"/>
                </a:solidFill>
                <a:latin typeface="Canva Sans"/>
                <a:ea typeface="Canva Sans"/>
                <a:cs typeface="Canva Sans"/>
                <a:sym typeface="Canva Sans"/>
                <a:rtl val="true"/>
              </a:rPr>
              <a:t>اس کے پیارے دل اور نقصان سے تحفظ کے ساتھ</a:t>
            </a:r>
          </a:p>
          <a:p>
            <a:pPr algn="ctr">
              <a:lnSpc>
                <a:spcPts val="3499"/>
              </a:lnSpc>
              <a:spcBef>
                <a:spcPct val="0"/>
              </a:spcBef>
            </a:pPr>
          </a:p>
          <a:p>
            <a:pPr algn="ctr">
              <a:lnSpc>
                <a:spcPts val="3499"/>
              </a:lnSpc>
              <a:spcBef>
                <a:spcPct val="0"/>
              </a:spcBef>
            </a:pPr>
            <a:r>
              <a:rPr lang="ar-EG" sz="2499">
                <a:solidFill>
                  <a:srgbClr val="FFFFFF"/>
                </a:solidFill>
                <a:latin typeface="Canva Sans"/>
                <a:ea typeface="Canva Sans"/>
                <a:cs typeface="Canva Sans"/>
                <a:sym typeface="Canva Sans"/>
                <a:rtl val="true"/>
              </a:rPr>
              <a:t>گھر سب سے چھوٹی چیز ہے۔</a:t>
            </a:r>
          </a:p>
          <a:p>
            <a:pPr algn="ctr">
              <a:lnSpc>
                <a:spcPts val="3499"/>
              </a:lnSpc>
              <a:spcBef>
                <a:spcPct val="0"/>
              </a:spcBef>
            </a:pPr>
            <a:r>
              <a:rPr lang="ar-EG" sz="2499">
                <a:solidFill>
                  <a:srgbClr val="FFFFFF"/>
                </a:solidFill>
                <a:latin typeface="Canva Sans"/>
                <a:ea typeface="Canva Sans"/>
                <a:cs typeface="Canva Sans"/>
                <a:sym typeface="Canva Sans"/>
                <a:rtl val="true"/>
              </a:rPr>
              <a:t>جو صرف خوشی لا سکتی ہے۔</a:t>
            </a:r>
          </a:p>
          <a:p>
            <a:pPr algn="ctr">
              <a:lnSpc>
                <a:spcPts val="3499"/>
              </a:lnSpc>
              <a:spcBef>
                <a:spcPct val="0"/>
              </a:spcBef>
            </a:pPr>
            <a:r>
              <a:rPr lang="ar-EG" sz="2499">
                <a:solidFill>
                  <a:srgbClr val="FFFFFF"/>
                </a:solidFill>
                <a:latin typeface="Canva Sans"/>
                <a:ea typeface="Canva Sans"/>
                <a:cs typeface="Canva Sans"/>
                <a:sym typeface="Canva Sans"/>
                <a:rtl val="true"/>
              </a:rPr>
              <a:t>جب آپ اپنے بچوں کو سکول سے گھر آتے ہوئے دیکھیں گے۔</a:t>
            </a:r>
          </a:p>
          <a:p>
            <a:pPr algn="ctr">
              <a:lnSpc>
                <a:spcPts val="3499"/>
              </a:lnSpc>
              <a:spcBef>
                <a:spcPct val="0"/>
              </a:spcBef>
            </a:pPr>
            <a:r>
              <a:rPr lang="ar-EG" sz="2499">
                <a:solidFill>
                  <a:srgbClr val="FFFFFF"/>
                </a:solidFill>
                <a:latin typeface="Canva Sans"/>
                <a:ea typeface="Canva Sans"/>
                <a:cs typeface="Canva Sans"/>
                <a:sym typeface="Canva Sans"/>
                <a:rtl val="true"/>
              </a:rPr>
              <a:t>ایک ایسی دنیا میں جہاں زندگی ظالمانہ ہو سکتی ہے۔</a:t>
            </a:r>
          </a:p>
          <a:p>
            <a:pPr algn="ctr">
              <a:lnSpc>
                <a:spcPts val="3499"/>
              </a:lnSpc>
              <a:spcBef>
                <a:spcPct val="0"/>
              </a:spcBef>
            </a:pPr>
            <a:r>
              <a:rPr lang="ar-EG" sz="2499">
                <a:solidFill>
                  <a:srgbClr val="FFFFFF"/>
                </a:solidFill>
                <a:latin typeface="Canva Sans"/>
                <a:ea typeface="Canva Sans"/>
                <a:cs typeface="Canva Sans"/>
                <a:sym typeface="Canva Sans"/>
                <a:rtl val="true"/>
              </a:rPr>
              <a:t>گھر ہی خوشی ہے، گھر ہی خاندان کا گھر ہے ہماری ماؤں کی بانہوں</a:t>
            </a:r>
          </a:p>
          <a:p>
            <a:pPr algn="ctr">
              <a:lnSpc>
                <a:spcPts val="3499"/>
              </a:lnSpc>
              <a:spcBef>
                <a:spcPct val="0"/>
              </a:spcBef>
            </a:pP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F66C4"/>
        </a:solidFill>
      </p:bgPr>
    </p:bg>
    <p:spTree>
      <p:nvGrpSpPr>
        <p:cNvPr id="1" name=""/>
        <p:cNvGrpSpPr/>
        <p:nvPr/>
      </p:nvGrpSpPr>
      <p:grpSpPr>
        <a:xfrm>
          <a:off x="0" y="0"/>
          <a:ext cx="0" cy="0"/>
          <a:chOff x="0" y="0"/>
          <a:chExt cx="0" cy="0"/>
        </a:xfrm>
      </p:grpSpPr>
      <p:sp>
        <p:nvSpPr>
          <p:cNvPr name="Freeform 2" id="2"/>
          <p:cNvSpPr/>
          <p:nvPr/>
        </p:nvSpPr>
        <p:spPr>
          <a:xfrm flipH="true" flipV="false" rot="0">
            <a:off x="13703299" y="5588793"/>
            <a:ext cx="5019241" cy="5224947"/>
          </a:xfrm>
          <a:custGeom>
            <a:avLst/>
            <a:gdLst/>
            <a:ahLst/>
            <a:cxnLst/>
            <a:rect r="r" b="b" t="t" l="l"/>
            <a:pathLst>
              <a:path h="5224947" w="5019241">
                <a:moveTo>
                  <a:pt x="5019241" y="0"/>
                </a:moveTo>
                <a:lnTo>
                  <a:pt x="0" y="0"/>
                </a:lnTo>
                <a:lnTo>
                  <a:pt x="0" y="5224948"/>
                </a:lnTo>
                <a:lnTo>
                  <a:pt x="5019241" y="5224948"/>
                </a:lnTo>
                <a:lnTo>
                  <a:pt x="5019241"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123345" y="6143867"/>
            <a:ext cx="3164655" cy="4114800"/>
          </a:xfrm>
          <a:custGeom>
            <a:avLst/>
            <a:gdLst/>
            <a:ahLst/>
            <a:cxnLst/>
            <a:rect r="r" b="b" t="t" l="l"/>
            <a:pathLst>
              <a:path h="4114800" w="3164655">
                <a:moveTo>
                  <a:pt x="0" y="0"/>
                </a:moveTo>
                <a:lnTo>
                  <a:pt x="3164655" y="0"/>
                </a:lnTo>
                <a:lnTo>
                  <a:pt x="316465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4575874">
            <a:off x="-952845" y="-1573519"/>
            <a:ext cx="5185513" cy="5204438"/>
          </a:xfrm>
          <a:custGeom>
            <a:avLst/>
            <a:gdLst/>
            <a:ahLst/>
            <a:cxnLst/>
            <a:rect r="r" b="b" t="t" l="l"/>
            <a:pathLst>
              <a:path h="5204438" w="5185513">
                <a:moveTo>
                  <a:pt x="0" y="0"/>
                </a:moveTo>
                <a:lnTo>
                  <a:pt x="5185512" y="0"/>
                </a:lnTo>
                <a:lnTo>
                  <a:pt x="5185512" y="5204438"/>
                </a:lnTo>
                <a:lnTo>
                  <a:pt x="0" y="520443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true" rot="0">
            <a:off x="723807" y="-1170277"/>
            <a:ext cx="3320849" cy="3639187"/>
          </a:xfrm>
          <a:custGeom>
            <a:avLst/>
            <a:gdLst/>
            <a:ahLst/>
            <a:cxnLst/>
            <a:rect r="r" b="b" t="t" l="l"/>
            <a:pathLst>
              <a:path h="3639187" w="3320849">
                <a:moveTo>
                  <a:pt x="0" y="3639188"/>
                </a:moveTo>
                <a:lnTo>
                  <a:pt x="3320848" y="3639188"/>
                </a:lnTo>
                <a:lnTo>
                  <a:pt x="3320848" y="0"/>
                </a:lnTo>
                <a:lnTo>
                  <a:pt x="0" y="0"/>
                </a:lnTo>
                <a:lnTo>
                  <a:pt x="0" y="3639188"/>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4025556">
            <a:off x="11115460" y="8874934"/>
            <a:ext cx="4191000" cy="4114800"/>
          </a:xfrm>
          <a:custGeom>
            <a:avLst/>
            <a:gdLst/>
            <a:ahLst/>
            <a:cxnLst/>
            <a:rect r="r" b="b" t="t" l="l"/>
            <a:pathLst>
              <a:path h="4114800" w="4191000">
                <a:moveTo>
                  <a:pt x="0" y="0"/>
                </a:moveTo>
                <a:lnTo>
                  <a:pt x="4191000" y="0"/>
                </a:lnTo>
                <a:lnTo>
                  <a:pt x="419100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5745656" y="9785041"/>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1196225" y="823304"/>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0">
            <a:off x="-2242565" y="3067942"/>
            <a:ext cx="3271265" cy="1379966"/>
          </a:xfrm>
          <a:custGeom>
            <a:avLst/>
            <a:gdLst/>
            <a:ahLst/>
            <a:cxnLst/>
            <a:rect r="r" b="b" t="t" l="l"/>
            <a:pathLst>
              <a:path h="1379966" w="3271265">
                <a:moveTo>
                  <a:pt x="0" y="0"/>
                </a:moveTo>
                <a:lnTo>
                  <a:pt x="3271265" y="0"/>
                </a:lnTo>
                <a:lnTo>
                  <a:pt x="3271265" y="1379965"/>
                </a:lnTo>
                <a:lnTo>
                  <a:pt x="0" y="137996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0" id="10"/>
          <p:cNvSpPr/>
          <p:nvPr/>
        </p:nvSpPr>
        <p:spPr>
          <a:xfrm flipH="false" flipV="false" rot="6041443">
            <a:off x="14529418" y="-2344975"/>
            <a:ext cx="4352509" cy="6336559"/>
          </a:xfrm>
          <a:custGeom>
            <a:avLst/>
            <a:gdLst/>
            <a:ahLst/>
            <a:cxnLst/>
            <a:rect r="r" b="b" t="t" l="l"/>
            <a:pathLst>
              <a:path h="6336559" w="4352509">
                <a:moveTo>
                  <a:pt x="0" y="0"/>
                </a:moveTo>
                <a:lnTo>
                  <a:pt x="4352509" y="0"/>
                </a:lnTo>
                <a:lnTo>
                  <a:pt x="4352509" y="6336559"/>
                </a:lnTo>
                <a:lnTo>
                  <a:pt x="0" y="633655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1" id="11"/>
          <p:cNvSpPr/>
          <p:nvPr/>
        </p:nvSpPr>
        <p:spPr>
          <a:xfrm flipH="false" flipV="false" rot="0">
            <a:off x="-1755834" y="8513121"/>
            <a:ext cx="7315200" cy="3830505"/>
          </a:xfrm>
          <a:custGeom>
            <a:avLst/>
            <a:gdLst/>
            <a:ahLst/>
            <a:cxnLst/>
            <a:rect r="r" b="b" t="t" l="l"/>
            <a:pathLst>
              <a:path h="3830505" w="7315200">
                <a:moveTo>
                  <a:pt x="0" y="0"/>
                </a:moveTo>
                <a:lnTo>
                  <a:pt x="7315200" y="0"/>
                </a:lnTo>
                <a:lnTo>
                  <a:pt x="7315200" y="3830505"/>
                </a:lnTo>
                <a:lnTo>
                  <a:pt x="0" y="383050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2" id="12"/>
          <p:cNvSpPr/>
          <p:nvPr/>
        </p:nvSpPr>
        <p:spPr>
          <a:xfrm flipH="false" flipV="false" rot="-1634078">
            <a:off x="-688328" y="7650538"/>
            <a:ext cx="3434055" cy="3215524"/>
          </a:xfrm>
          <a:custGeom>
            <a:avLst/>
            <a:gdLst/>
            <a:ahLst/>
            <a:cxnLst/>
            <a:rect r="r" b="b" t="t" l="l"/>
            <a:pathLst>
              <a:path h="3215524" w="3434055">
                <a:moveTo>
                  <a:pt x="0" y="0"/>
                </a:moveTo>
                <a:lnTo>
                  <a:pt x="3434056" y="0"/>
                </a:lnTo>
                <a:lnTo>
                  <a:pt x="3434056" y="3215524"/>
                </a:lnTo>
                <a:lnTo>
                  <a:pt x="0" y="3215524"/>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3" id="13"/>
          <p:cNvSpPr/>
          <p:nvPr/>
        </p:nvSpPr>
        <p:spPr>
          <a:xfrm flipH="false" flipV="false" rot="0">
            <a:off x="15541766" y="199273"/>
            <a:ext cx="2327813" cy="900088"/>
          </a:xfrm>
          <a:custGeom>
            <a:avLst/>
            <a:gdLst/>
            <a:ahLst/>
            <a:cxnLst/>
            <a:rect r="r" b="b" t="t" l="l"/>
            <a:pathLst>
              <a:path h="900088" w="2327813">
                <a:moveTo>
                  <a:pt x="0" y="0"/>
                </a:moveTo>
                <a:lnTo>
                  <a:pt x="2327813" y="0"/>
                </a:lnTo>
                <a:lnTo>
                  <a:pt x="2327813" y="900088"/>
                </a:lnTo>
                <a:lnTo>
                  <a:pt x="0" y="900088"/>
                </a:lnTo>
                <a:lnTo>
                  <a:pt x="0" y="0"/>
                </a:lnTo>
                <a:close/>
              </a:path>
            </a:pathLst>
          </a:custGeom>
          <a:blipFill>
            <a:blip r:embed="rId22"/>
            <a:stretch>
              <a:fillRect l="0" t="0" r="0" b="0"/>
            </a:stretch>
          </a:blipFill>
        </p:spPr>
      </p:sp>
      <p:sp>
        <p:nvSpPr>
          <p:cNvPr name="Freeform 14" id="14"/>
          <p:cNvSpPr/>
          <p:nvPr/>
        </p:nvSpPr>
        <p:spPr>
          <a:xfrm flipH="false" flipV="false" rot="0">
            <a:off x="16273553" y="1419626"/>
            <a:ext cx="864238" cy="864757"/>
          </a:xfrm>
          <a:custGeom>
            <a:avLst/>
            <a:gdLst/>
            <a:ahLst/>
            <a:cxnLst/>
            <a:rect r="r" b="b" t="t" l="l"/>
            <a:pathLst>
              <a:path h="864757" w="864238">
                <a:moveTo>
                  <a:pt x="0" y="0"/>
                </a:moveTo>
                <a:lnTo>
                  <a:pt x="864239" y="0"/>
                </a:lnTo>
                <a:lnTo>
                  <a:pt x="864239" y="864757"/>
                </a:lnTo>
                <a:lnTo>
                  <a:pt x="0" y="864757"/>
                </a:lnTo>
                <a:lnTo>
                  <a:pt x="0" y="0"/>
                </a:lnTo>
                <a:close/>
              </a:path>
            </a:pathLst>
          </a:custGeom>
          <a:blipFill>
            <a:blip r:embed="rId23"/>
            <a:stretch>
              <a:fillRect l="0" t="0" r="0" b="0"/>
            </a:stretch>
          </a:blipFill>
        </p:spPr>
      </p:sp>
      <p:sp>
        <p:nvSpPr>
          <p:cNvPr name="TextBox 15" id="15"/>
          <p:cNvSpPr txBox="true"/>
          <p:nvPr/>
        </p:nvSpPr>
        <p:spPr>
          <a:xfrm rot="0">
            <a:off x="2548830" y="1708498"/>
            <a:ext cx="13190339" cy="1368424"/>
          </a:xfrm>
          <a:prstGeom prst="rect">
            <a:avLst/>
          </a:prstGeom>
        </p:spPr>
        <p:txBody>
          <a:bodyPr anchor="t" rtlCol="false" tIns="0" lIns="0" bIns="0" rIns="0">
            <a:spAutoFit/>
          </a:bodyPr>
          <a:lstStyle/>
          <a:p>
            <a:pPr algn="ctr">
              <a:lnSpc>
                <a:spcPts val="11200"/>
              </a:lnSpc>
              <a:spcBef>
                <a:spcPct val="0"/>
              </a:spcBef>
            </a:pPr>
            <a:r>
              <a:rPr lang="en-US" sz="8000">
                <a:solidFill>
                  <a:srgbClr val="FFFFFF"/>
                </a:solidFill>
                <a:latin typeface="Canva Sans"/>
                <a:ea typeface="Canva Sans"/>
                <a:cs typeface="Canva Sans"/>
                <a:sym typeface="Canva Sans"/>
              </a:rPr>
              <a:t>Home by Sharena Lee Satti</a:t>
            </a:r>
          </a:p>
        </p:txBody>
      </p:sp>
      <p:sp>
        <p:nvSpPr>
          <p:cNvPr name="TextBox 16" id="16"/>
          <p:cNvSpPr txBox="true"/>
          <p:nvPr/>
        </p:nvSpPr>
        <p:spPr>
          <a:xfrm rot="0">
            <a:off x="3401058" y="3710299"/>
            <a:ext cx="10915428" cy="4365625"/>
          </a:xfrm>
          <a:prstGeom prst="rect">
            <a:avLst/>
          </a:prstGeom>
        </p:spPr>
        <p:txBody>
          <a:bodyPr anchor="t" rtlCol="false" tIns="0" lIns="0" bIns="0" rIns="0">
            <a:spAutoFit/>
          </a:bodyPr>
          <a:lstStyle/>
          <a:p>
            <a:pPr algn="l" marL="539749" indent="-269875" lvl="1">
              <a:lnSpc>
                <a:spcPts val="3499"/>
              </a:lnSpc>
              <a:buAutoNum type="arabicPeriod" startAt="1"/>
            </a:pPr>
            <a:r>
              <a:rPr lang="en-US" sz="2499">
                <a:solidFill>
                  <a:srgbClr val="FFFFFF"/>
                </a:solidFill>
                <a:latin typeface="Canva Sans"/>
                <a:ea typeface="Canva Sans"/>
                <a:cs typeface="Canva Sans"/>
                <a:sym typeface="Canva Sans"/>
              </a:rPr>
              <a:t>What are</a:t>
            </a:r>
            <a:r>
              <a:rPr lang="en-US" sz="2499">
                <a:solidFill>
                  <a:srgbClr val="FFFFFF"/>
                </a:solidFill>
                <a:latin typeface="Canva Sans"/>
                <a:ea typeface="Canva Sans"/>
                <a:cs typeface="Canva Sans"/>
                <a:sym typeface="Canva Sans"/>
              </a:rPr>
              <a:t> your reflections on the poem? What do you think the writers are sayng?</a:t>
            </a:r>
          </a:p>
          <a:p>
            <a:pPr algn="l" marL="539749" indent="-269875" lvl="1">
              <a:lnSpc>
                <a:spcPts val="3499"/>
              </a:lnSpc>
              <a:buAutoNum type="arabicPeriod" startAt="1"/>
            </a:pPr>
            <a:r>
              <a:rPr lang="en-US" sz="2499">
                <a:solidFill>
                  <a:srgbClr val="FFFFFF"/>
                </a:solidFill>
                <a:latin typeface="Canva Sans"/>
                <a:ea typeface="Canva Sans"/>
                <a:cs typeface="Canva Sans"/>
                <a:sym typeface="Canva Sans"/>
              </a:rPr>
              <a:t>Why might migrants feel both sadness and hope when they think or write about their home?</a:t>
            </a:r>
          </a:p>
          <a:p>
            <a:pPr algn="l" marL="539749" indent="-269875" lvl="1">
              <a:lnSpc>
                <a:spcPts val="3499"/>
              </a:lnSpc>
              <a:buAutoNum type="arabicPeriod" startAt="1"/>
            </a:pPr>
            <a:r>
              <a:rPr lang="en-US" sz="2499">
                <a:solidFill>
                  <a:srgbClr val="FFFFFF"/>
                </a:solidFill>
                <a:latin typeface="Canva Sans"/>
                <a:ea typeface="Canva Sans"/>
                <a:cs typeface="Canva Sans"/>
                <a:sym typeface="Canva Sans"/>
              </a:rPr>
              <a:t>In what ways can writing about home help migrants keep their culture and family close, even if they live far away?</a:t>
            </a:r>
          </a:p>
          <a:p>
            <a:pPr algn="l" marL="539749" indent="-269875" lvl="1">
              <a:lnSpc>
                <a:spcPts val="3499"/>
              </a:lnSpc>
              <a:buAutoNum type="arabicPeriod" startAt="1"/>
            </a:pPr>
            <a:r>
              <a:rPr lang="en-US" sz="2499">
                <a:solidFill>
                  <a:srgbClr val="FFFFFF"/>
                </a:solidFill>
                <a:latin typeface="Canva Sans"/>
                <a:ea typeface="Canva Sans"/>
                <a:cs typeface="Canva Sans"/>
                <a:sym typeface="Canva Sans"/>
              </a:rPr>
              <a:t>Why do you think it’s important for migrants to write about home in their own language? How can writing in your first language help you express your feelings better?</a:t>
            </a:r>
          </a:p>
          <a:p>
            <a:pPr algn="l">
              <a:lnSpc>
                <a:spcPts val="3499"/>
              </a:lnSpc>
              <a:spcBef>
                <a:spcPct val="0"/>
              </a:spcBef>
            </a:pP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F66C4"/>
        </a:solidFill>
      </p:bgPr>
    </p:bg>
    <p:spTree>
      <p:nvGrpSpPr>
        <p:cNvPr id="1" name=""/>
        <p:cNvGrpSpPr/>
        <p:nvPr/>
      </p:nvGrpSpPr>
      <p:grpSpPr>
        <a:xfrm>
          <a:off x="0" y="0"/>
          <a:ext cx="0" cy="0"/>
          <a:chOff x="0" y="0"/>
          <a:chExt cx="0" cy="0"/>
        </a:xfrm>
      </p:grpSpPr>
      <p:sp>
        <p:nvSpPr>
          <p:cNvPr name="Freeform 2" id="2"/>
          <p:cNvSpPr/>
          <p:nvPr/>
        </p:nvSpPr>
        <p:spPr>
          <a:xfrm flipH="true" flipV="false" rot="0">
            <a:off x="13703299" y="5588793"/>
            <a:ext cx="5019241" cy="5224947"/>
          </a:xfrm>
          <a:custGeom>
            <a:avLst/>
            <a:gdLst/>
            <a:ahLst/>
            <a:cxnLst/>
            <a:rect r="r" b="b" t="t" l="l"/>
            <a:pathLst>
              <a:path h="5224947" w="5019241">
                <a:moveTo>
                  <a:pt x="5019241" y="0"/>
                </a:moveTo>
                <a:lnTo>
                  <a:pt x="0" y="0"/>
                </a:lnTo>
                <a:lnTo>
                  <a:pt x="0" y="5224948"/>
                </a:lnTo>
                <a:lnTo>
                  <a:pt x="5019241" y="5224948"/>
                </a:lnTo>
                <a:lnTo>
                  <a:pt x="5019241"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123345" y="6143867"/>
            <a:ext cx="3164655" cy="4114800"/>
          </a:xfrm>
          <a:custGeom>
            <a:avLst/>
            <a:gdLst/>
            <a:ahLst/>
            <a:cxnLst/>
            <a:rect r="r" b="b" t="t" l="l"/>
            <a:pathLst>
              <a:path h="4114800" w="3164655">
                <a:moveTo>
                  <a:pt x="0" y="0"/>
                </a:moveTo>
                <a:lnTo>
                  <a:pt x="3164655" y="0"/>
                </a:lnTo>
                <a:lnTo>
                  <a:pt x="316465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4575874">
            <a:off x="-952845" y="-1573519"/>
            <a:ext cx="5185513" cy="5204438"/>
          </a:xfrm>
          <a:custGeom>
            <a:avLst/>
            <a:gdLst/>
            <a:ahLst/>
            <a:cxnLst/>
            <a:rect r="r" b="b" t="t" l="l"/>
            <a:pathLst>
              <a:path h="5204438" w="5185513">
                <a:moveTo>
                  <a:pt x="0" y="0"/>
                </a:moveTo>
                <a:lnTo>
                  <a:pt x="5185512" y="0"/>
                </a:lnTo>
                <a:lnTo>
                  <a:pt x="5185512" y="5204438"/>
                </a:lnTo>
                <a:lnTo>
                  <a:pt x="0" y="520443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true" rot="0">
            <a:off x="723807" y="-1170277"/>
            <a:ext cx="3320849" cy="3639187"/>
          </a:xfrm>
          <a:custGeom>
            <a:avLst/>
            <a:gdLst/>
            <a:ahLst/>
            <a:cxnLst/>
            <a:rect r="r" b="b" t="t" l="l"/>
            <a:pathLst>
              <a:path h="3639187" w="3320849">
                <a:moveTo>
                  <a:pt x="0" y="3639188"/>
                </a:moveTo>
                <a:lnTo>
                  <a:pt x="3320848" y="3639188"/>
                </a:lnTo>
                <a:lnTo>
                  <a:pt x="3320848" y="0"/>
                </a:lnTo>
                <a:lnTo>
                  <a:pt x="0" y="0"/>
                </a:lnTo>
                <a:lnTo>
                  <a:pt x="0" y="3639188"/>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4025556">
            <a:off x="11115460" y="8874934"/>
            <a:ext cx="4191000" cy="4114800"/>
          </a:xfrm>
          <a:custGeom>
            <a:avLst/>
            <a:gdLst/>
            <a:ahLst/>
            <a:cxnLst/>
            <a:rect r="r" b="b" t="t" l="l"/>
            <a:pathLst>
              <a:path h="4114800" w="4191000">
                <a:moveTo>
                  <a:pt x="0" y="0"/>
                </a:moveTo>
                <a:lnTo>
                  <a:pt x="4191000" y="0"/>
                </a:lnTo>
                <a:lnTo>
                  <a:pt x="419100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5745656" y="9785041"/>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1196225" y="823304"/>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0">
            <a:off x="-2242565" y="3067942"/>
            <a:ext cx="3271265" cy="1379966"/>
          </a:xfrm>
          <a:custGeom>
            <a:avLst/>
            <a:gdLst/>
            <a:ahLst/>
            <a:cxnLst/>
            <a:rect r="r" b="b" t="t" l="l"/>
            <a:pathLst>
              <a:path h="1379966" w="3271265">
                <a:moveTo>
                  <a:pt x="0" y="0"/>
                </a:moveTo>
                <a:lnTo>
                  <a:pt x="3271265" y="0"/>
                </a:lnTo>
                <a:lnTo>
                  <a:pt x="3271265" y="1379965"/>
                </a:lnTo>
                <a:lnTo>
                  <a:pt x="0" y="137996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0" id="10"/>
          <p:cNvSpPr/>
          <p:nvPr/>
        </p:nvSpPr>
        <p:spPr>
          <a:xfrm flipH="false" flipV="false" rot="6041443">
            <a:off x="14529418" y="-2344975"/>
            <a:ext cx="4352509" cy="6336559"/>
          </a:xfrm>
          <a:custGeom>
            <a:avLst/>
            <a:gdLst/>
            <a:ahLst/>
            <a:cxnLst/>
            <a:rect r="r" b="b" t="t" l="l"/>
            <a:pathLst>
              <a:path h="6336559" w="4352509">
                <a:moveTo>
                  <a:pt x="0" y="0"/>
                </a:moveTo>
                <a:lnTo>
                  <a:pt x="4352509" y="0"/>
                </a:lnTo>
                <a:lnTo>
                  <a:pt x="4352509" y="6336559"/>
                </a:lnTo>
                <a:lnTo>
                  <a:pt x="0" y="633655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1" id="11"/>
          <p:cNvSpPr/>
          <p:nvPr/>
        </p:nvSpPr>
        <p:spPr>
          <a:xfrm flipH="false" flipV="false" rot="0">
            <a:off x="-1755834" y="8513121"/>
            <a:ext cx="7315200" cy="3830505"/>
          </a:xfrm>
          <a:custGeom>
            <a:avLst/>
            <a:gdLst/>
            <a:ahLst/>
            <a:cxnLst/>
            <a:rect r="r" b="b" t="t" l="l"/>
            <a:pathLst>
              <a:path h="3830505" w="7315200">
                <a:moveTo>
                  <a:pt x="0" y="0"/>
                </a:moveTo>
                <a:lnTo>
                  <a:pt x="7315200" y="0"/>
                </a:lnTo>
                <a:lnTo>
                  <a:pt x="7315200" y="3830505"/>
                </a:lnTo>
                <a:lnTo>
                  <a:pt x="0" y="383050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2" id="12"/>
          <p:cNvSpPr/>
          <p:nvPr/>
        </p:nvSpPr>
        <p:spPr>
          <a:xfrm flipH="false" flipV="false" rot="-1634078">
            <a:off x="-688328" y="7650538"/>
            <a:ext cx="3434055" cy="3215524"/>
          </a:xfrm>
          <a:custGeom>
            <a:avLst/>
            <a:gdLst/>
            <a:ahLst/>
            <a:cxnLst/>
            <a:rect r="r" b="b" t="t" l="l"/>
            <a:pathLst>
              <a:path h="3215524" w="3434055">
                <a:moveTo>
                  <a:pt x="0" y="0"/>
                </a:moveTo>
                <a:lnTo>
                  <a:pt x="3434056" y="0"/>
                </a:lnTo>
                <a:lnTo>
                  <a:pt x="3434056" y="3215524"/>
                </a:lnTo>
                <a:lnTo>
                  <a:pt x="0" y="3215524"/>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3" id="13"/>
          <p:cNvSpPr/>
          <p:nvPr/>
        </p:nvSpPr>
        <p:spPr>
          <a:xfrm flipH="false" flipV="false" rot="0">
            <a:off x="15541766" y="199273"/>
            <a:ext cx="2327813" cy="900088"/>
          </a:xfrm>
          <a:custGeom>
            <a:avLst/>
            <a:gdLst/>
            <a:ahLst/>
            <a:cxnLst/>
            <a:rect r="r" b="b" t="t" l="l"/>
            <a:pathLst>
              <a:path h="900088" w="2327813">
                <a:moveTo>
                  <a:pt x="0" y="0"/>
                </a:moveTo>
                <a:lnTo>
                  <a:pt x="2327813" y="0"/>
                </a:lnTo>
                <a:lnTo>
                  <a:pt x="2327813" y="900088"/>
                </a:lnTo>
                <a:lnTo>
                  <a:pt x="0" y="900088"/>
                </a:lnTo>
                <a:lnTo>
                  <a:pt x="0" y="0"/>
                </a:lnTo>
                <a:close/>
              </a:path>
            </a:pathLst>
          </a:custGeom>
          <a:blipFill>
            <a:blip r:embed="rId22"/>
            <a:stretch>
              <a:fillRect l="0" t="0" r="0" b="0"/>
            </a:stretch>
          </a:blipFill>
        </p:spPr>
      </p:sp>
      <p:sp>
        <p:nvSpPr>
          <p:cNvPr name="Freeform 14" id="14"/>
          <p:cNvSpPr/>
          <p:nvPr/>
        </p:nvSpPr>
        <p:spPr>
          <a:xfrm flipH="false" flipV="false" rot="0">
            <a:off x="16273553" y="1419626"/>
            <a:ext cx="864238" cy="864757"/>
          </a:xfrm>
          <a:custGeom>
            <a:avLst/>
            <a:gdLst/>
            <a:ahLst/>
            <a:cxnLst/>
            <a:rect r="r" b="b" t="t" l="l"/>
            <a:pathLst>
              <a:path h="864757" w="864238">
                <a:moveTo>
                  <a:pt x="0" y="0"/>
                </a:moveTo>
                <a:lnTo>
                  <a:pt x="864239" y="0"/>
                </a:lnTo>
                <a:lnTo>
                  <a:pt x="864239" y="864757"/>
                </a:lnTo>
                <a:lnTo>
                  <a:pt x="0" y="864757"/>
                </a:lnTo>
                <a:lnTo>
                  <a:pt x="0" y="0"/>
                </a:lnTo>
                <a:close/>
              </a:path>
            </a:pathLst>
          </a:custGeom>
          <a:blipFill>
            <a:blip r:embed="rId23"/>
            <a:stretch>
              <a:fillRect l="0" t="0" r="0" b="0"/>
            </a:stretch>
          </a:blipFill>
        </p:spPr>
      </p:sp>
      <p:sp>
        <p:nvSpPr>
          <p:cNvPr name="TextBox 15" id="15"/>
          <p:cNvSpPr txBox="true"/>
          <p:nvPr/>
        </p:nvSpPr>
        <p:spPr>
          <a:xfrm rot="0">
            <a:off x="2702595" y="496917"/>
            <a:ext cx="12882810" cy="2787649"/>
          </a:xfrm>
          <a:prstGeom prst="rect">
            <a:avLst/>
          </a:prstGeom>
        </p:spPr>
        <p:txBody>
          <a:bodyPr anchor="t" rtlCol="false" tIns="0" lIns="0" bIns="0" rIns="0">
            <a:spAutoFit/>
          </a:bodyPr>
          <a:lstStyle/>
          <a:p>
            <a:pPr algn="ctr">
              <a:lnSpc>
                <a:spcPts val="11200"/>
              </a:lnSpc>
              <a:spcBef>
                <a:spcPct val="0"/>
              </a:spcBef>
            </a:pPr>
            <a:r>
              <a:rPr lang="en-US" sz="8000">
                <a:solidFill>
                  <a:srgbClr val="FFFFFF"/>
                </a:solidFill>
                <a:latin typeface="Canva Sans"/>
                <a:ea typeface="Canva Sans"/>
                <a:cs typeface="Canva Sans"/>
                <a:sym typeface="Canva Sans"/>
              </a:rPr>
              <a:t>Write your own poem about home. You could...</a:t>
            </a:r>
          </a:p>
        </p:txBody>
      </p:sp>
      <p:sp>
        <p:nvSpPr>
          <p:cNvPr name="TextBox 16" id="16"/>
          <p:cNvSpPr txBox="true"/>
          <p:nvPr/>
        </p:nvSpPr>
        <p:spPr>
          <a:xfrm rot="0">
            <a:off x="823184" y="3394222"/>
            <a:ext cx="16941882" cy="6556375"/>
          </a:xfrm>
          <a:prstGeom prst="rect">
            <a:avLst/>
          </a:prstGeom>
        </p:spPr>
        <p:txBody>
          <a:bodyPr anchor="t" rtlCol="false" tIns="0" lIns="0" bIns="0" rIns="0">
            <a:spAutoFit/>
          </a:bodyPr>
          <a:lstStyle/>
          <a:p>
            <a:pPr algn="l">
              <a:lnSpc>
                <a:spcPts val="3499"/>
              </a:lnSpc>
            </a:pPr>
          </a:p>
          <a:p>
            <a:pPr algn="l" marL="539749" indent="-269875" lvl="1">
              <a:lnSpc>
                <a:spcPts val="3499"/>
              </a:lnSpc>
              <a:buAutoNum type="arabicPeriod" startAt="1"/>
            </a:pPr>
            <a:r>
              <a:rPr lang="en-US" sz="2499">
                <a:solidFill>
                  <a:srgbClr val="FFFFFF"/>
                </a:solidFill>
                <a:latin typeface="Canva Sans"/>
                <a:ea typeface="Canva Sans"/>
                <a:cs typeface="Canva Sans"/>
                <a:sym typeface="Canva Sans"/>
              </a:rPr>
              <a:t>T</a:t>
            </a:r>
            <a:r>
              <a:rPr lang="en-US" sz="2499">
                <a:solidFill>
                  <a:srgbClr val="FFFFFF"/>
                </a:solidFill>
                <a:latin typeface="Canva Sans"/>
                <a:ea typeface="Canva Sans"/>
                <a:cs typeface="Canva Sans"/>
                <a:sym typeface="Canva Sans"/>
              </a:rPr>
              <a:t>hink about the perspective</a:t>
            </a:r>
            <a:r>
              <a:rPr lang="en-US" sz="2499">
                <a:solidFill>
                  <a:srgbClr val="FFFFFF"/>
                </a:solidFill>
                <a:latin typeface="Canva Sans"/>
                <a:ea typeface="Canva Sans"/>
                <a:cs typeface="Canva Sans"/>
                <a:sym typeface="Canva Sans"/>
              </a:rPr>
              <a:t> you’re writing from. It could be your own, a family member’s, or a made-up person who has migrated to a new country. How do they feel about home? What do they miss or hope for?</a:t>
            </a:r>
          </a:p>
          <a:p>
            <a:pPr algn="l" marL="539749" indent="-269875" lvl="1">
              <a:lnSpc>
                <a:spcPts val="3499"/>
              </a:lnSpc>
              <a:buAutoNum type="arabicPeriod" startAt="1"/>
            </a:pPr>
            <a:r>
              <a:rPr lang="en-US" sz="2499">
                <a:solidFill>
                  <a:srgbClr val="FFFFFF"/>
                </a:solidFill>
                <a:latin typeface="Canva Sans"/>
                <a:ea typeface="Canva Sans"/>
                <a:cs typeface="Canva Sans"/>
                <a:sym typeface="Canva Sans"/>
              </a:rPr>
              <a:t>Describe your home using your five senses. What does it look like, smell like, feel like? What can you hear? What can you taste?</a:t>
            </a:r>
          </a:p>
          <a:p>
            <a:pPr algn="l" marL="539749" indent="-269875" lvl="1">
              <a:lnSpc>
                <a:spcPts val="3499"/>
              </a:lnSpc>
              <a:buAutoNum type="arabicPeriod" startAt="1"/>
            </a:pPr>
            <a:r>
              <a:rPr lang="en-US" sz="2499">
                <a:solidFill>
                  <a:srgbClr val="FFFFFF"/>
                </a:solidFill>
                <a:latin typeface="Canva Sans"/>
                <a:ea typeface="Canva Sans"/>
                <a:cs typeface="Canva Sans"/>
                <a:sym typeface="Canva Sans"/>
              </a:rPr>
              <a:t>Think about a special memory in your home. Write about what happened and how it made you feel.</a:t>
            </a:r>
          </a:p>
          <a:p>
            <a:pPr algn="l" marL="539749" indent="-269875" lvl="1">
              <a:lnSpc>
                <a:spcPts val="3499"/>
              </a:lnSpc>
              <a:buAutoNum type="arabicPeriod" startAt="1"/>
            </a:pPr>
            <a:r>
              <a:rPr lang="en-US" sz="2499">
                <a:solidFill>
                  <a:srgbClr val="FFFFFF"/>
                </a:solidFill>
                <a:latin typeface="Canva Sans"/>
                <a:ea typeface="Canva Sans"/>
                <a:cs typeface="Canva Sans"/>
                <a:sym typeface="Canva Sans"/>
              </a:rPr>
              <a:t>What does home mean to you? Is it a place, people, feelings, or something else?</a:t>
            </a:r>
          </a:p>
          <a:p>
            <a:pPr algn="l" marL="539749" indent="-269875" lvl="1">
              <a:lnSpc>
                <a:spcPts val="3499"/>
              </a:lnSpc>
              <a:buAutoNum type="arabicPeriod" startAt="1"/>
            </a:pPr>
            <a:r>
              <a:rPr lang="en-US" sz="2499">
                <a:solidFill>
                  <a:srgbClr val="FFFFFF"/>
                </a:solidFill>
                <a:latin typeface="Canva Sans"/>
                <a:ea typeface="Canva Sans"/>
                <a:cs typeface="Canva Sans"/>
                <a:sym typeface="Canva Sans"/>
              </a:rPr>
              <a:t>Imagine you are far away from home. Write about what you miss the most and why.</a:t>
            </a:r>
          </a:p>
          <a:p>
            <a:pPr algn="l" marL="539749" indent="-269875" lvl="1">
              <a:lnSpc>
                <a:spcPts val="3499"/>
              </a:lnSpc>
              <a:buAutoNum type="arabicPeriod" startAt="1"/>
            </a:pPr>
            <a:r>
              <a:rPr lang="en-US" sz="2499">
                <a:solidFill>
                  <a:srgbClr val="FFFFFF"/>
                </a:solidFill>
                <a:latin typeface="Canva Sans"/>
                <a:ea typeface="Canva Sans"/>
                <a:cs typeface="Canva Sans"/>
                <a:sym typeface="Canva Sans"/>
              </a:rPr>
              <a:t>Write about the people who make your home special. How do they show love or care?</a:t>
            </a:r>
          </a:p>
          <a:p>
            <a:pPr algn="l" marL="539749" indent="-269875" lvl="1">
              <a:lnSpc>
                <a:spcPts val="3499"/>
              </a:lnSpc>
              <a:buAutoNum type="arabicPeriod" startAt="1"/>
            </a:pPr>
            <a:r>
              <a:rPr lang="en-US" sz="2499">
                <a:solidFill>
                  <a:srgbClr val="FFFFFF"/>
                </a:solidFill>
                <a:latin typeface="Canva Sans"/>
                <a:ea typeface="Canva Sans"/>
                <a:cs typeface="Canva Sans"/>
                <a:sym typeface="Canva Sans"/>
              </a:rPr>
              <a:t>Describe the sounds or sights of your neighbourhood or street. How do they make you feel?</a:t>
            </a:r>
          </a:p>
          <a:p>
            <a:pPr algn="l" marL="539749" indent="-269875" lvl="1">
              <a:lnSpc>
                <a:spcPts val="3499"/>
              </a:lnSpc>
              <a:buAutoNum type="arabicPeriod" startAt="1"/>
            </a:pPr>
            <a:r>
              <a:rPr lang="en-US" sz="2499">
                <a:solidFill>
                  <a:srgbClr val="FFFFFF"/>
                </a:solidFill>
                <a:latin typeface="Canva Sans"/>
                <a:ea typeface="Canva Sans"/>
                <a:cs typeface="Canva Sans"/>
                <a:sym typeface="Canva Sans"/>
              </a:rPr>
              <a:t>Use a symbol or object to represent home. For example, a tree, a door, or a light. Explain why you chose it.</a:t>
            </a:r>
          </a:p>
          <a:p>
            <a:pPr algn="l" marL="539749" indent="-269875" lvl="1">
              <a:lnSpc>
                <a:spcPts val="3499"/>
              </a:lnSpc>
              <a:buAutoNum type="arabicPeriod" startAt="1"/>
            </a:pPr>
            <a:r>
              <a:rPr lang="en-US" sz="2499">
                <a:solidFill>
                  <a:srgbClr val="FFFFFF"/>
                </a:solidFill>
                <a:latin typeface="Canva Sans"/>
                <a:ea typeface="Canva Sans"/>
                <a:cs typeface="Canva Sans"/>
                <a:sym typeface="Canva Sans"/>
              </a:rPr>
              <a:t>Think about the language of your poem. Will you write your poem in one language or use more than one? How does using your own language, or mixing languages, help you express your feelings about home?</a:t>
            </a:r>
          </a:p>
          <a:p>
            <a:pPr algn="l">
              <a:lnSpc>
                <a:spcPts val="3499"/>
              </a:lnSpc>
            </a:pPr>
          </a:p>
          <a:p>
            <a:pPr algn="l">
              <a:lnSpc>
                <a:spcPts val="3499"/>
              </a:lnSpc>
              <a:spcBef>
                <a:spcPct val="0"/>
              </a:spcBef>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66C4"/>
        </a:solidFill>
      </p:bgPr>
    </p:bg>
    <p:spTree>
      <p:nvGrpSpPr>
        <p:cNvPr id="1" name=""/>
        <p:cNvGrpSpPr/>
        <p:nvPr/>
      </p:nvGrpSpPr>
      <p:grpSpPr>
        <a:xfrm>
          <a:off x="0" y="0"/>
          <a:ext cx="0" cy="0"/>
          <a:chOff x="0" y="0"/>
          <a:chExt cx="0" cy="0"/>
        </a:xfrm>
      </p:grpSpPr>
      <p:sp>
        <p:nvSpPr>
          <p:cNvPr name="Freeform 2" id="2"/>
          <p:cNvSpPr/>
          <p:nvPr/>
        </p:nvSpPr>
        <p:spPr>
          <a:xfrm flipH="true" flipV="false" rot="0">
            <a:off x="13703299" y="5588793"/>
            <a:ext cx="5019241" cy="5224947"/>
          </a:xfrm>
          <a:custGeom>
            <a:avLst/>
            <a:gdLst/>
            <a:ahLst/>
            <a:cxnLst/>
            <a:rect r="r" b="b" t="t" l="l"/>
            <a:pathLst>
              <a:path h="5224947" w="5019241">
                <a:moveTo>
                  <a:pt x="5019241" y="0"/>
                </a:moveTo>
                <a:lnTo>
                  <a:pt x="0" y="0"/>
                </a:lnTo>
                <a:lnTo>
                  <a:pt x="0" y="5224948"/>
                </a:lnTo>
                <a:lnTo>
                  <a:pt x="5019241" y="5224948"/>
                </a:lnTo>
                <a:lnTo>
                  <a:pt x="5019241"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123345" y="6143867"/>
            <a:ext cx="3164655" cy="4114800"/>
          </a:xfrm>
          <a:custGeom>
            <a:avLst/>
            <a:gdLst/>
            <a:ahLst/>
            <a:cxnLst/>
            <a:rect r="r" b="b" t="t" l="l"/>
            <a:pathLst>
              <a:path h="4114800" w="3164655">
                <a:moveTo>
                  <a:pt x="0" y="0"/>
                </a:moveTo>
                <a:lnTo>
                  <a:pt x="3164655" y="0"/>
                </a:lnTo>
                <a:lnTo>
                  <a:pt x="316465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4575874">
            <a:off x="-952845" y="-1573519"/>
            <a:ext cx="5185513" cy="5204438"/>
          </a:xfrm>
          <a:custGeom>
            <a:avLst/>
            <a:gdLst/>
            <a:ahLst/>
            <a:cxnLst/>
            <a:rect r="r" b="b" t="t" l="l"/>
            <a:pathLst>
              <a:path h="5204438" w="5185513">
                <a:moveTo>
                  <a:pt x="0" y="0"/>
                </a:moveTo>
                <a:lnTo>
                  <a:pt x="5185512" y="0"/>
                </a:lnTo>
                <a:lnTo>
                  <a:pt x="5185512" y="5204438"/>
                </a:lnTo>
                <a:lnTo>
                  <a:pt x="0" y="520443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true" rot="0">
            <a:off x="723807" y="-1170277"/>
            <a:ext cx="3320849" cy="3639187"/>
          </a:xfrm>
          <a:custGeom>
            <a:avLst/>
            <a:gdLst/>
            <a:ahLst/>
            <a:cxnLst/>
            <a:rect r="r" b="b" t="t" l="l"/>
            <a:pathLst>
              <a:path h="3639187" w="3320849">
                <a:moveTo>
                  <a:pt x="0" y="3639188"/>
                </a:moveTo>
                <a:lnTo>
                  <a:pt x="3320848" y="3639188"/>
                </a:lnTo>
                <a:lnTo>
                  <a:pt x="3320848" y="0"/>
                </a:lnTo>
                <a:lnTo>
                  <a:pt x="0" y="0"/>
                </a:lnTo>
                <a:lnTo>
                  <a:pt x="0" y="3639188"/>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4025556">
            <a:off x="11115460" y="8874934"/>
            <a:ext cx="4191000" cy="4114800"/>
          </a:xfrm>
          <a:custGeom>
            <a:avLst/>
            <a:gdLst/>
            <a:ahLst/>
            <a:cxnLst/>
            <a:rect r="r" b="b" t="t" l="l"/>
            <a:pathLst>
              <a:path h="4114800" w="4191000">
                <a:moveTo>
                  <a:pt x="0" y="0"/>
                </a:moveTo>
                <a:lnTo>
                  <a:pt x="4191000" y="0"/>
                </a:lnTo>
                <a:lnTo>
                  <a:pt x="419100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5745656" y="9785041"/>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1196225" y="823304"/>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0">
            <a:off x="-2242565" y="3067942"/>
            <a:ext cx="3271265" cy="1379966"/>
          </a:xfrm>
          <a:custGeom>
            <a:avLst/>
            <a:gdLst/>
            <a:ahLst/>
            <a:cxnLst/>
            <a:rect r="r" b="b" t="t" l="l"/>
            <a:pathLst>
              <a:path h="1379966" w="3271265">
                <a:moveTo>
                  <a:pt x="0" y="0"/>
                </a:moveTo>
                <a:lnTo>
                  <a:pt x="3271265" y="0"/>
                </a:lnTo>
                <a:lnTo>
                  <a:pt x="3271265" y="1379965"/>
                </a:lnTo>
                <a:lnTo>
                  <a:pt x="0" y="137996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0" id="10"/>
          <p:cNvSpPr/>
          <p:nvPr/>
        </p:nvSpPr>
        <p:spPr>
          <a:xfrm flipH="false" flipV="false" rot="6041443">
            <a:off x="14529418" y="-2344975"/>
            <a:ext cx="4352509" cy="6336559"/>
          </a:xfrm>
          <a:custGeom>
            <a:avLst/>
            <a:gdLst/>
            <a:ahLst/>
            <a:cxnLst/>
            <a:rect r="r" b="b" t="t" l="l"/>
            <a:pathLst>
              <a:path h="6336559" w="4352509">
                <a:moveTo>
                  <a:pt x="0" y="0"/>
                </a:moveTo>
                <a:lnTo>
                  <a:pt x="4352509" y="0"/>
                </a:lnTo>
                <a:lnTo>
                  <a:pt x="4352509" y="6336559"/>
                </a:lnTo>
                <a:lnTo>
                  <a:pt x="0" y="633655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1" id="11"/>
          <p:cNvSpPr/>
          <p:nvPr/>
        </p:nvSpPr>
        <p:spPr>
          <a:xfrm flipH="false" flipV="false" rot="0">
            <a:off x="-1755834" y="8513121"/>
            <a:ext cx="7315200" cy="3830505"/>
          </a:xfrm>
          <a:custGeom>
            <a:avLst/>
            <a:gdLst/>
            <a:ahLst/>
            <a:cxnLst/>
            <a:rect r="r" b="b" t="t" l="l"/>
            <a:pathLst>
              <a:path h="3830505" w="7315200">
                <a:moveTo>
                  <a:pt x="0" y="0"/>
                </a:moveTo>
                <a:lnTo>
                  <a:pt x="7315200" y="0"/>
                </a:lnTo>
                <a:lnTo>
                  <a:pt x="7315200" y="3830505"/>
                </a:lnTo>
                <a:lnTo>
                  <a:pt x="0" y="383050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2" id="12"/>
          <p:cNvSpPr/>
          <p:nvPr/>
        </p:nvSpPr>
        <p:spPr>
          <a:xfrm flipH="false" flipV="false" rot="-1634078">
            <a:off x="-688328" y="7650538"/>
            <a:ext cx="3434055" cy="3215524"/>
          </a:xfrm>
          <a:custGeom>
            <a:avLst/>
            <a:gdLst/>
            <a:ahLst/>
            <a:cxnLst/>
            <a:rect r="r" b="b" t="t" l="l"/>
            <a:pathLst>
              <a:path h="3215524" w="3434055">
                <a:moveTo>
                  <a:pt x="0" y="0"/>
                </a:moveTo>
                <a:lnTo>
                  <a:pt x="3434056" y="0"/>
                </a:lnTo>
                <a:lnTo>
                  <a:pt x="3434056" y="3215524"/>
                </a:lnTo>
                <a:lnTo>
                  <a:pt x="0" y="3215524"/>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3" id="13"/>
          <p:cNvSpPr/>
          <p:nvPr/>
        </p:nvSpPr>
        <p:spPr>
          <a:xfrm flipH="false" flipV="false" rot="0">
            <a:off x="15541766" y="199273"/>
            <a:ext cx="2327813" cy="900088"/>
          </a:xfrm>
          <a:custGeom>
            <a:avLst/>
            <a:gdLst/>
            <a:ahLst/>
            <a:cxnLst/>
            <a:rect r="r" b="b" t="t" l="l"/>
            <a:pathLst>
              <a:path h="900088" w="2327813">
                <a:moveTo>
                  <a:pt x="0" y="0"/>
                </a:moveTo>
                <a:lnTo>
                  <a:pt x="2327813" y="0"/>
                </a:lnTo>
                <a:lnTo>
                  <a:pt x="2327813" y="900088"/>
                </a:lnTo>
                <a:lnTo>
                  <a:pt x="0" y="900088"/>
                </a:lnTo>
                <a:lnTo>
                  <a:pt x="0" y="0"/>
                </a:lnTo>
                <a:close/>
              </a:path>
            </a:pathLst>
          </a:custGeom>
          <a:blipFill>
            <a:blip r:embed="rId22"/>
            <a:stretch>
              <a:fillRect l="0" t="0" r="0" b="0"/>
            </a:stretch>
          </a:blipFill>
        </p:spPr>
      </p:sp>
      <p:sp>
        <p:nvSpPr>
          <p:cNvPr name="Freeform 14" id="14"/>
          <p:cNvSpPr/>
          <p:nvPr/>
        </p:nvSpPr>
        <p:spPr>
          <a:xfrm flipH="false" flipV="false" rot="0">
            <a:off x="16273553" y="1419626"/>
            <a:ext cx="864238" cy="864757"/>
          </a:xfrm>
          <a:custGeom>
            <a:avLst/>
            <a:gdLst/>
            <a:ahLst/>
            <a:cxnLst/>
            <a:rect r="r" b="b" t="t" l="l"/>
            <a:pathLst>
              <a:path h="864757" w="864238">
                <a:moveTo>
                  <a:pt x="0" y="0"/>
                </a:moveTo>
                <a:lnTo>
                  <a:pt x="864239" y="0"/>
                </a:lnTo>
                <a:lnTo>
                  <a:pt x="864239" y="864757"/>
                </a:lnTo>
                <a:lnTo>
                  <a:pt x="0" y="864757"/>
                </a:lnTo>
                <a:lnTo>
                  <a:pt x="0" y="0"/>
                </a:lnTo>
                <a:close/>
              </a:path>
            </a:pathLst>
          </a:custGeom>
          <a:blipFill>
            <a:blip r:embed="rId23"/>
            <a:stretch>
              <a:fillRect l="0" t="0" r="0" b="0"/>
            </a:stretch>
          </a:blipFill>
        </p:spPr>
      </p:sp>
      <p:sp>
        <p:nvSpPr>
          <p:cNvPr name="Freeform 15" id="15"/>
          <p:cNvSpPr/>
          <p:nvPr/>
        </p:nvSpPr>
        <p:spPr>
          <a:xfrm flipH="false" flipV="false" rot="0">
            <a:off x="9934645" y="3819201"/>
            <a:ext cx="4753152" cy="3945124"/>
          </a:xfrm>
          <a:custGeom>
            <a:avLst/>
            <a:gdLst/>
            <a:ahLst/>
            <a:cxnLst/>
            <a:rect r="r" b="b" t="t" l="l"/>
            <a:pathLst>
              <a:path h="3945124" w="4753152">
                <a:moveTo>
                  <a:pt x="0" y="0"/>
                </a:moveTo>
                <a:lnTo>
                  <a:pt x="4753152" y="0"/>
                </a:lnTo>
                <a:lnTo>
                  <a:pt x="4753152" y="3945124"/>
                </a:lnTo>
                <a:lnTo>
                  <a:pt x="0" y="3945124"/>
                </a:lnTo>
                <a:lnTo>
                  <a:pt x="0" y="0"/>
                </a:lnTo>
                <a:close/>
              </a:path>
            </a:pathLst>
          </a:custGeom>
          <a:blipFill>
            <a:blip r:embed="rId24"/>
            <a:stretch>
              <a:fillRect l="-299271" t="-70453" r="-137718" b="-128772"/>
            </a:stretch>
          </a:blipFill>
        </p:spPr>
      </p:sp>
      <p:sp>
        <p:nvSpPr>
          <p:cNvPr name="TextBox 16" id="16"/>
          <p:cNvSpPr txBox="true"/>
          <p:nvPr/>
        </p:nvSpPr>
        <p:spPr>
          <a:xfrm rot="0">
            <a:off x="3627688" y="777196"/>
            <a:ext cx="11495657" cy="2787649"/>
          </a:xfrm>
          <a:prstGeom prst="rect">
            <a:avLst/>
          </a:prstGeom>
        </p:spPr>
        <p:txBody>
          <a:bodyPr anchor="t" rtlCol="false" tIns="0" lIns="0" bIns="0" rIns="0">
            <a:spAutoFit/>
          </a:bodyPr>
          <a:lstStyle/>
          <a:p>
            <a:pPr algn="ctr">
              <a:lnSpc>
                <a:spcPts val="11200"/>
              </a:lnSpc>
            </a:pPr>
            <a:r>
              <a:rPr lang="en-US" sz="8000">
                <a:solidFill>
                  <a:srgbClr val="FFFFFF"/>
                </a:solidFill>
                <a:latin typeface="Canva Sans"/>
                <a:ea typeface="Canva Sans"/>
                <a:cs typeface="Canva Sans"/>
                <a:sym typeface="Canva Sans"/>
              </a:rPr>
              <a:t>What is Routes to Roots? </a:t>
            </a:r>
          </a:p>
        </p:txBody>
      </p:sp>
      <p:sp>
        <p:nvSpPr>
          <p:cNvPr name="TextBox 17" id="17"/>
          <p:cNvSpPr txBox="true"/>
          <p:nvPr/>
        </p:nvSpPr>
        <p:spPr>
          <a:xfrm rot="0">
            <a:off x="1639911" y="3762051"/>
            <a:ext cx="7242234" cy="4751070"/>
          </a:xfrm>
          <a:prstGeom prst="rect">
            <a:avLst/>
          </a:prstGeom>
        </p:spPr>
        <p:txBody>
          <a:bodyPr anchor="t" rtlCol="false" tIns="0" lIns="0" bIns="0" rIns="0">
            <a:spAutoFit/>
          </a:bodyPr>
          <a:lstStyle/>
          <a:p>
            <a:pPr algn="ctr">
              <a:lnSpc>
                <a:spcPts val="3779"/>
              </a:lnSpc>
              <a:spcBef>
                <a:spcPct val="0"/>
              </a:spcBef>
            </a:pPr>
            <a:r>
              <a:rPr lang="en-US" sz="2699">
                <a:solidFill>
                  <a:srgbClr val="FFFFFF"/>
                </a:solidFill>
                <a:latin typeface="Canva Sans"/>
                <a:ea typeface="Canva Sans"/>
                <a:cs typeface="Canva Sans"/>
                <a:sym typeface="Canva Sans"/>
              </a:rPr>
              <a:t>Routes to Roots celebrates South Asian people and their experiences, moving to the UK. </a:t>
            </a:r>
          </a:p>
          <a:p>
            <a:pPr algn="ctr">
              <a:lnSpc>
                <a:spcPts val="3779"/>
              </a:lnSpc>
              <a:spcBef>
                <a:spcPct val="0"/>
              </a:spcBef>
            </a:pPr>
          </a:p>
          <a:p>
            <a:pPr algn="ctr">
              <a:lnSpc>
                <a:spcPts val="3779"/>
              </a:lnSpc>
              <a:spcBef>
                <a:spcPct val="0"/>
              </a:spcBef>
            </a:pPr>
            <a:r>
              <a:rPr lang="en-US" sz="2699">
                <a:solidFill>
                  <a:srgbClr val="FFFFFF"/>
                </a:solidFill>
                <a:latin typeface="Canva Sans"/>
                <a:ea typeface="Canva Sans"/>
                <a:cs typeface="Canva Sans"/>
                <a:sym typeface="Canva Sans"/>
              </a:rPr>
              <a:t>South Asian people have been living in the UK for hundreds of years. Lots of British life today has been influenced by the people who have migrated from the Indian subcontinent, from the tea we drink, to doing yoga and the word pyjamas! </a:t>
            </a:r>
          </a:p>
        </p:txBody>
      </p:sp>
      <p:sp>
        <p:nvSpPr>
          <p:cNvPr name="TextBox 18" id="18"/>
          <p:cNvSpPr txBox="true"/>
          <p:nvPr/>
        </p:nvSpPr>
        <p:spPr>
          <a:xfrm rot="0">
            <a:off x="9646199" y="7852781"/>
            <a:ext cx="5330045" cy="1544320"/>
          </a:xfrm>
          <a:prstGeom prst="rect">
            <a:avLst/>
          </a:prstGeom>
        </p:spPr>
        <p:txBody>
          <a:bodyPr anchor="t" rtlCol="false" tIns="0" lIns="0" bIns="0" rIns="0">
            <a:spAutoFit/>
          </a:bodyPr>
          <a:lstStyle/>
          <a:p>
            <a:pPr algn="ctr">
              <a:lnSpc>
                <a:spcPts val="3079"/>
              </a:lnSpc>
              <a:spcBef>
                <a:spcPct val="0"/>
              </a:spcBef>
            </a:pPr>
            <a:r>
              <a:rPr lang="en-US" sz="2199">
                <a:solidFill>
                  <a:srgbClr val="FFFFFF"/>
                </a:solidFill>
                <a:latin typeface="Canva Sans"/>
                <a:ea typeface="Canva Sans"/>
                <a:cs typeface="Canva Sans"/>
                <a:sym typeface="Canva Sans"/>
              </a:rPr>
              <a:t>South Asian countries include: Afghanistan, Bangladesh, Bhutan, India, the Maldives, Nepal, Pakistan, and Sri Lanka.</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66C4"/>
        </a:solidFill>
      </p:bgPr>
    </p:bg>
    <p:spTree>
      <p:nvGrpSpPr>
        <p:cNvPr id="1" name=""/>
        <p:cNvGrpSpPr/>
        <p:nvPr/>
      </p:nvGrpSpPr>
      <p:grpSpPr>
        <a:xfrm>
          <a:off x="0" y="0"/>
          <a:ext cx="0" cy="0"/>
          <a:chOff x="0" y="0"/>
          <a:chExt cx="0" cy="0"/>
        </a:xfrm>
      </p:grpSpPr>
      <p:sp>
        <p:nvSpPr>
          <p:cNvPr name="Freeform 2" id="2"/>
          <p:cNvSpPr/>
          <p:nvPr/>
        </p:nvSpPr>
        <p:spPr>
          <a:xfrm flipH="true" flipV="false" rot="0">
            <a:off x="13703299" y="5588793"/>
            <a:ext cx="5019241" cy="5224947"/>
          </a:xfrm>
          <a:custGeom>
            <a:avLst/>
            <a:gdLst/>
            <a:ahLst/>
            <a:cxnLst/>
            <a:rect r="r" b="b" t="t" l="l"/>
            <a:pathLst>
              <a:path h="5224947" w="5019241">
                <a:moveTo>
                  <a:pt x="5019241" y="0"/>
                </a:moveTo>
                <a:lnTo>
                  <a:pt x="0" y="0"/>
                </a:lnTo>
                <a:lnTo>
                  <a:pt x="0" y="5224948"/>
                </a:lnTo>
                <a:lnTo>
                  <a:pt x="5019241" y="5224948"/>
                </a:lnTo>
                <a:lnTo>
                  <a:pt x="5019241"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123345" y="6143867"/>
            <a:ext cx="3164655" cy="4114800"/>
          </a:xfrm>
          <a:custGeom>
            <a:avLst/>
            <a:gdLst/>
            <a:ahLst/>
            <a:cxnLst/>
            <a:rect r="r" b="b" t="t" l="l"/>
            <a:pathLst>
              <a:path h="4114800" w="3164655">
                <a:moveTo>
                  <a:pt x="0" y="0"/>
                </a:moveTo>
                <a:lnTo>
                  <a:pt x="3164655" y="0"/>
                </a:lnTo>
                <a:lnTo>
                  <a:pt x="316465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4575874">
            <a:off x="-952845" y="-1573519"/>
            <a:ext cx="5185513" cy="5204438"/>
          </a:xfrm>
          <a:custGeom>
            <a:avLst/>
            <a:gdLst/>
            <a:ahLst/>
            <a:cxnLst/>
            <a:rect r="r" b="b" t="t" l="l"/>
            <a:pathLst>
              <a:path h="5204438" w="5185513">
                <a:moveTo>
                  <a:pt x="0" y="0"/>
                </a:moveTo>
                <a:lnTo>
                  <a:pt x="5185512" y="0"/>
                </a:lnTo>
                <a:lnTo>
                  <a:pt x="5185512" y="5204438"/>
                </a:lnTo>
                <a:lnTo>
                  <a:pt x="0" y="520443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true" rot="0">
            <a:off x="723807" y="-1170277"/>
            <a:ext cx="3320849" cy="3639187"/>
          </a:xfrm>
          <a:custGeom>
            <a:avLst/>
            <a:gdLst/>
            <a:ahLst/>
            <a:cxnLst/>
            <a:rect r="r" b="b" t="t" l="l"/>
            <a:pathLst>
              <a:path h="3639187" w="3320849">
                <a:moveTo>
                  <a:pt x="0" y="3639188"/>
                </a:moveTo>
                <a:lnTo>
                  <a:pt x="3320848" y="3639188"/>
                </a:lnTo>
                <a:lnTo>
                  <a:pt x="3320848" y="0"/>
                </a:lnTo>
                <a:lnTo>
                  <a:pt x="0" y="0"/>
                </a:lnTo>
                <a:lnTo>
                  <a:pt x="0" y="3639188"/>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4025556">
            <a:off x="11115460" y="8874934"/>
            <a:ext cx="4191000" cy="4114800"/>
          </a:xfrm>
          <a:custGeom>
            <a:avLst/>
            <a:gdLst/>
            <a:ahLst/>
            <a:cxnLst/>
            <a:rect r="r" b="b" t="t" l="l"/>
            <a:pathLst>
              <a:path h="4114800" w="4191000">
                <a:moveTo>
                  <a:pt x="0" y="0"/>
                </a:moveTo>
                <a:lnTo>
                  <a:pt x="4191000" y="0"/>
                </a:lnTo>
                <a:lnTo>
                  <a:pt x="419100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5745656" y="9785041"/>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1196225" y="823304"/>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0">
            <a:off x="-2242565" y="3067942"/>
            <a:ext cx="3271265" cy="1379966"/>
          </a:xfrm>
          <a:custGeom>
            <a:avLst/>
            <a:gdLst/>
            <a:ahLst/>
            <a:cxnLst/>
            <a:rect r="r" b="b" t="t" l="l"/>
            <a:pathLst>
              <a:path h="1379966" w="3271265">
                <a:moveTo>
                  <a:pt x="0" y="0"/>
                </a:moveTo>
                <a:lnTo>
                  <a:pt x="3271265" y="0"/>
                </a:lnTo>
                <a:lnTo>
                  <a:pt x="3271265" y="1379965"/>
                </a:lnTo>
                <a:lnTo>
                  <a:pt x="0" y="137996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0" id="10"/>
          <p:cNvSpPr/>
          <p:nvPr/>
        </p:nvSpPr>
        <p:spPr>
          <a:xfrm flipH="false" flipV="false" rot="6041443">
            <a:off x="14529418" y="-2344975"/>
            <a:ext cx="4352509" cy="6336559"/>
          </a:xfrm>
          <a:custGeom>
            <a:avLst/>
            <a:gdLst/>
            <a:ahLst/>
            <a:cxnLst/>
            <a:rect r="r" b="b" t="t" l="l"/>
            <a:pathLst>
              <a:path h="6336559" w="4352509">
                <a:moveTo>
                  <a:pt x="0" y="0"/>
                </a:moveTo>
                <a:lnTo>
                  <a:pt x="4352509" y="0"/>
                </a:lnTo>
                <a:lnTo>
                  <a:pt x="4352509" y="6336559"/>
                </a:lnTo>
                <a:lnTo>
                  <a:pt x="0" y="633655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1" id="11"/>
          <p:cNvSpPr/>
          <p:nvPr/>
        </p:nvSpPr>
        <p:spPr>
          <a:xfrm flipH="false" flipV="false" rot="0">
            <a:off x="-1755834" y="8513121"/>
            <a:ext cx="7315200" cy="3830505"/>
          </a:xfrm>
          <a:custGeom>
            <a:avLst/>
            <a:gdLst/>
            <a:ahLst/>
            <a:cxnLst/>
            <a:rect r="r" b="b" t="t" l="l"/>
            <a:pathLst>
              <a:path h="3830505" w="7315200">
                <a:moveTo>
                  <a:pt x="0" y="0"/>
                </a:moveTo>
                <a:lnTo>
                  <a:pt x="7315200" y="0"/>
                </a:lnTo>
                <a:lnTo>
                  <a:pt x="7315200" y="3830505"/>
                </a:lnTo>
                <a:lnTo>
                  <a:pt x="0" y="383050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2" id="12"/>
          <p:cNvSpPr/>
          <p:nvPr/>
        </p:nvSpPr>
        <p:spPr>
          <a:xfrm flipH="false" flipV="false" rot="-1634078">
            <a:off x="-688328" y="7650538"/>
            <a:ext cx="3434055" cy="3215524"/>
          </a:xfrm>
          <a:custGeom>
            <a:avLst/>
            <a:gdLst/>
            <a:ahLst/>
            <a:cxnLst/>
            <a:rect r="r" b="b" t="t" l="l"/>
            <a:pathLst>
              <a:path h="3215524" w="3434055">
                <a:moveTo>
                  <a:pt x="0" y="0"/>
                </a:moveTo>
                <a:lnTo>
                  <a:pt x="3434056" y="0"/>
                </a:lnTo>
                <a:lnTo>
                  <a:pt x="3434056" y="3215524"/>
                </a:lnTo>
                <a:lnTo>
                  <a:pt x="0" y="3215524"/>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3" id="13"/>
          <p:cNvSpPr/>
          <p:nvPr/>
        </p:nvSpPr>
        <p:spPr>
          <a:xfrm flipH="false" flipV="false" rot="0">
            <a:off x="15541766" y="199273"/>
            <a:ext cx="2327813" cy="900088"/>
          </a:xfrm>
          <a:custGeom>
            <a:avLst/>
            <a:gdLst/>
            <a:ahLst/>
            <a:cxnLst/>
            <a:rect r="r" b="b" t="t" l="l"/>
            <a:pathLst>
              <a:path h="900088" w="2327813">
                <a:moveTo>
                  <a:pt x="0" y="0"/>
                </a:moveTo>
                <a:lnTo>
                  <a:pt x="2327813" y="0"/>
                </a:lnTo>
                <a:lnTo>
                  <a:pt x="2327813" y="900088"/>
                </a:lnTo>
                <a:lnTo>
                  <a:pt x="0" y="900088"/>
                </a:lnTo>
                <a:lnTo>
                  <a:pt x="0" y="0"/>
                </a:lnTo>
                <a:close/>
              </a:path>
            </a:pathLst>
          </a:custGeom>
          <a:blipFill>
            <a:blip r:embed="rId22"/>
            <a:stretch>
              <a:fillRect l="0" t="0" r="0" b="0"/>
            </a:stretch>
          </a:blipFill>
        </p:spPr>
      </p:sp>
      <p:sp>
        <p:nvSpPr>
          <p:cNvPr name="Freeform 14" id="14"/>
          <p:cNvSpPr/>
          <p:nvPr/>
        </p:nvSpPr>
        <p:spPr>
          <a:xfrm flipH="false" flipV="false" rot="0">
            <a:off x="16273553" y="1419626"/>
            <a:ext cx="864238" cy="864757"/>
          </a:xfrm>
          <a:custGeom>
            <a:avLst/>
            <a:gdLst/>
            <a:ahLst/>
            <a:cxnLst/>
            <a:rect r="r" b="b" t="t" l="l"/>
            <a:pathLst>
              <a:path h="864757" w="864238">
                <a:moveTo>
                  <a:pt x="0" y="0"/>
                </a:moveTo>
                <a:lnTo>
                  <a:pt x="864239" y="0"/>
                </a:lnTo>
                <a:lnTo>
                  <a:pt x="864239" y="864757"/>
                </a:lnTo>
                <a:lnTo>
                  <a:pt x="0" y="864757"/>
                </a:lnTo>
                <a:lnTo>
                  <a:pt x="0" y="0"/>
                </a:lnTo>
                <a:close/>
              </a:path>
            </a:pathLst>
          </a:custGeom>
          <a:blipFill>
            <a:blip r:embed="rId23"/>
            <a:stretch>
              <a:fillRect l="0" t="0" r="0" b="0"/>
            </a:stretch>
          </a:blipFill>
        </p:spPr>
      </p:sp>
      <p:sp>
        <p:nvSpPr>
          <p:cNvPr name="TextBox 15" id="15"/>
          <p:cNvSpPr txBox="true"/>
          <p:nvPr/>
        </p:nvSpPr>
        <p:spPr>
          <a:xfrm rot="0">
            <a:off x="3291147" y="1708498"/>
            <a:ext cx="12001881" cy="1368424"/>
          </a:xfrm>
          <a:prstGeom prst="rect">
            <a:avLst/>
          </a:prstGeom>
        </p:spPr>
        <p:txBody>
          <a:bodyPr anchor="t" rtlCol="false" tIns="0" lIns="0" bIns="0" rIns="0">
            <a:spAutoFit/>
          </a:bodyPr>
          <a:lstStyle/>
          <a:p>
            <a:pPr algn="ctr">
              <a:lnSpc>
                <a:spcPts val="11200"/>
              </a:lnSpc>
            </a:pPr>
            <a:r>
              <a:rPr lang="en-US" sz="8000">
                <a:solidFill>
                  <a:srgbClr val="FFFFFF"/>
                </a:solidFill>
                <a:latin typeface="Canva Sans"/>
                <a:ea typeface="Canva Sans"/>
                <a:cs typeface="Canva Sans"/>
                <a:sym typeface="Canva Sans"/>
              </a:rPr>
              <a:t>What is Migration?</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66C4"/>
        </a:solidFill>
      </p:bgPr>
    </p:bg>
    <p:spTree>
      <p:nvGrpSpPr>
        <p:cNvPr id="1" name=""/>
        <p:cNvGrpSpPr/>
        <p:nvPr/>
      </p:nvGrpSpPr>
      <p:grpSpPr>
        <a:xfrm>
          <a:off x="0" y="0"/>
          <a:ext cx="0" cy="0"/>
          <a:chOff x="0" y="0"/>
          <a:chExt cx="0" cy="0"/>
        </a:xfrm>
      </p:grpSpPr>
      <p:sp>
        <p:nvSpPr>
          <p:cNvPr name="Freeform 2" id="2"/>
          <p:cNvSpPr/>
          <p:nvPr/>
        </p:nvSpPr>
        <p:spPr>
          <a:xfrm flipH="true" flipV="false" rot="0">
            <a:off x="13703299" y="5588793"/>
            <a:ext cx="5019241" cy="5224947"/>
          </a:xfrm>
          <a:custGeom>
            <a:avLst/>
            <a:gdLst/>
            <a:ahLst/>
            <a:cxnLst/>
            <a:rect r="r" b="b" t="t" l="l"/>
            <a:pathLst>
              <a:path h="5224947" w="5019241">
                <a:moveTo>
                  <a:pt x="5019241" y="0"/>
                </a:moveTo>
                <a:lnTo>
                  <a:pt x="0" y="0"/>
                </a:lnTo>
                <a:lnTo>
                  <a:pt x="0" y="5224948"/>
                </a:lnTo>
                <a:lnTo>
                  <a:pt x="5019241" y="5224948"/>
                </a:lnTo>
                <a:lnTo>
                  <a:pt x="5019241"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123345" y="6143867"/>
            <a:ext cx="3164655" cy="4114800"/>
          </a:xfrm>
          <a:custGeom>
            <a:avLst/>
            <a:gdLst/>
            <a:ahLst/>
            <a:cxnLst/>
            <a:rect r="r" b="b" t="t" l="l"/>
            <a:pathLst>
              <a:path h="4114800" w="3164655">
                <a:moveTo>
                  <a:pt x="0" y="0"/>
                </a:moveTo>
                <a:lnTo>
                  <a:pt x="3164655" y="0"/>
                </a:lnTo>
                <a:lnTo>
                  <a:pt x="316465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4575874">
            <a:off x="-952845" y="-1573519"/>
            <a:ext cx="5185513" cy="5204438"/>
          </a:xfrm>
          <a:custGeom>
            <a:avLst/>
            <a:gdLst/>
            <a:ahLst/>
            <a:cxnLst/>
            <a:rect r="r" b="b" t="t" l="l"/>
            <a:pathLst>
              <a:path h="5204438" w="5185513">
                <a:moveTo>
                  <a:pt x="0" y="0"/>
                </a:moveTo>
                <a:lnTo>
                  <a:pt x="5185512" y="0"/>
                </a:lnTo>
                <a:lnTo>
                  <a:pt x="5185512" y="5204438"/>
                </a:lnTo>
                <a:lnTo>
                  <a:pt x="0" y="520443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true" rot="0">
            <a:off x="723807" y="-1170277"/>
            <a:ext cx="3320849" cy="3639187"/>
          </a:xfrm>
          <a:custGeom>
            <a:avLst/>
            <a:gdLst/>
            <a:ahLst/>
            <a:cxnLst/>
            <a:rect r="r" b="b" t="t" l="l"/>
            <a:pathLst>
              <a:path h="3639187" w="3320849">
                <a:moveTo>
                  <a:pt x="0" y="3639188"/>
                </a:moveTo>
                <a:lnTo>
                  <a:pt x="3320848" y="3639188"/>
                </a:lnTo>
                <a:lnTo>
                  <a:pt x="3320848" y="0"/>
                </a:lnTo>
                <a:lnTo>
                  <a:pt x="0" y="0"/>
                </a:lnTo>
                <a:lnTo>
                  <a:pt x="0" y="3639188"/>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15745656" y="9785041"/>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196225" y="823304"/>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2242565" y="3067942"/>
            <a:ext cx="3271265" cy="1379966"/>
          </a:xfrm>
          <a:custGeom>
            <a:avLst/>
            <a:gdLst/>
            <a:ahLst/>
            <a:cxnLst/>
            <a:rect r="r" b="b" t="t" l="l"/>
            <a:pathLst>
              <a:path h="1379966" w="3271265">
                <a:moveTo>
                  <a:pt x="0" y="0"/>
                </a:moveTo>
                <a:lnTo>
                  <a:pt x="3271265" y="0"/>
                </a:lnTo>
                <a:lnTo>
                  <a:pt x="3271265" y="1379965"/>
                </a:lnTo>
                <a:lnTo>
                  <a:pt x="0" y="137996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6041443">
            <a:off x="14529418" y="-2344975"/>
            <a:ext cx="4352509" cy="6336559"/>
          </a:xfrm>
          <a:custGeom>
            <a:avLst/>
            <a:gdLst/>
            <a:ahLst/>
            <a:cxnLst/>
            <a:rect r="r" b="b" t="t" l="l"/>
            <a:pathLst>
              <a:path h="6336559" w="4352509">
                <a:moveTo>
                  <a:pt x="0" y="0"/>
                </a:moveTo>
                <a:lnTo>
                  <a:pt x="4352509" y="0"/>
                </a:lnTo>
                <a:lnTo>
                  <a:pt x="4352509" y="6336559"/>
                </a:lnTo>
                <a:lnTo>
                  <a:pt x="0" y="633655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0" id="10"/>
          <p:cNvSpPr/>
          <p:nvPr/>
        </p:nvSpPr>
        <p:spPr>
          <a:xfrm flipH="false" flipV="false" rot="0">
            <a:off x="-1755834" y="8513121"/>
            <a:ext cx="7315200" cy="3830505"/>
          </a:xfrm>
          <a:custGeom>
            <a:avLst/>
            <a:gdLst/>
            <a:ahLst/>
            <a:cxnLst/>
            <a:rect r="r" b="b" t="t" l="l"/>
            <a:pathLst>
              <a:path h="3830505" w="7315200">
                <a:moveTo>
                  <a:pt x="0" y="0"/>
                </a:moveTo>
                <a:lnTo>
                  <a:pt x="7315200" y="0"/>
                </a:lnTo>
                <a:lnTo>
                  <a:pt x="7315200" y="3830505"/>
                </a:lnTo>
                <a:lnTo>
                  <a:pt x="0" y="3830505"/>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1" id="11"/>
          <p:cNvSpPr/>
          <p:nvPr/>
        </p:nvSpPr>
        <p:spPr>
          <a:xfrm flipH="false" flipV="false" rot="-1634078">
            <a:off x="-688328" y="7650538"/>
            <a:ext cx="3434055" cy="3215524"/>
          </a:xfrm>
          <a:custGeom>
            <a:avLst/>
            <a:gdLst/>
            <a:ahLst/>
            <a:cxnLst/>
            <a:rect r="r" b="b" t="t" l="l"/>
            <a:pathLst>
              <a:path h="3215524" w="3434055">
                <a:moveTo>
                  <a:pt x="0" y="0"/>
                </a:moveTo>
                <a:lnTo>
                  <a:pt x="3434056" y="0"/>
                </a:lnTo>
                <a:lnTo>
                  <a:pt x="3434056" y="3215524"/>
                </a:lnTo>
                <a:lnTo>
                  <a:pt x="0" y="3215524"/>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2" id="12"/>
          <p:cNvSpPr/>
          <p:nvPr/>
        </p:nvSpPr>
        <p:spPr>
          <a:xfrm flipH="false" flipV="false" rot="0">
            <a:off x="15541766" y="199273"/>
            <a:ext cx="2327813" cy="900088"/>
          </a:xfrm>
          <a:custGeom>
            <a:avLst/>
            <a:gdLst/>
            <a:ahLst/>
            <a:cxnLst/>
            <a:rect r="r" b="b" t="t" l="l"/>
            <a:pathLst>
              <a:path h="900088" w="2327813">
                <a:moveTo>
                  <a:pt x="0" y="0"/>
                </a:moveTo>
                <a:lnTo>
                  <a:pt x="2327813" y="0"/>
                </a:lnTo>
                <a:lnTo>
                  <a:pt x="2327813" y="900088"/>
                </a:lnTo>
                <a:lnTo>
                  <a:pt x="0" y="900088"/>
                </a:lnTo>
                <a:lnTo>
                  <a:pt x="0" y="0"/>
                </a:lnTo>
                <a:close/>
              </a:path>
            </a:pathLst>
          </a:custGeom>
          <a:blipFill>
            <a:blip r:embed="rId20"/>
            <a:stretch>
              <a:fillRect l="0" t="0" r="0" b="0"/>
            </a:stretch>
          </a:blipFill>
        </p:spPr>
      </p:sp>
      <p:sp>
        <p:nvSpPr>
          <p:cNvPr name="Freeform 13" id="13"/>
          <p:cNvSpPr/>
          <p:nvPr/>
        </p:nvSpPr>
        <p:spPr>
          <a:xfrm flipH="false" flipV="false" rot="0">
            <a:off x="16273553" y="1419626"/>
            <a:ext cx="864238" cy="864757"/>
          </a:xfrm>
          <a:custGeom>
            <a:avLst/>
            <a:gdLst/>
            <a:ahLst/>
            <a:cxnLst/>
            <a:rect r="r" b="b" t="t" l="l"/>
            <a:pathLst>
              <a:path h="864757" w="864238">
                <a:moveTo>
                  <a:pt x="0" y="0"/>
                </a:moveTo>
                <a:lnTo>
                  <a:pt x="864239" y="0"/>
                </a:lnTo>
                <a:lnTo>
                  <a:pt x="864239" y="864757"/>
                </a:lnTo>
                <a:lnTo>
                  <a:pt x="0" y="864757"/>
                </a:lnTo>
                <a:lnTo>
                  <a:pt x="0" y="0"/>
                </a:lnTo>
                <a:close/>
              </a:path>
            </a:pathLst>
          </a:custGeom>
          <a:blipFill>
            <a:blip r:embed="rId21"/>
            <a:stretch>
              <a:fillRect l="0" t="0" r="0" b="0"/>
            </a:stretch>
          </a:blipFill>
        </p:spPr>
      </p:sp>
      <p:sp>
        <p:nvSpPr>
          <p:cNvPr name="TextBox 14" id="14"/>
          <p:cNvSpPr txBox="true"/>
          <p:nvPr/>
        </p:nvSpPr>
        <p:spPr>
          <a:xfrm rot="0">
            <a:off x="3291147" y="1708498"/>
            <a:ext cx="12001881" cy="1368424"/>
          </a:xfrm>
          <a:prstGeom prst="rect">
            <a:avLst/>
          </a:prstGeom>
        </p:spPr>
        <p:txBody>
          <a:bodyPr anchor="t" rtlCol="false" tIns="0" lIns="0" bIns="0" rIns="0">
            <a:spAutoFit/>
          </a:bodyPr>
          <a:lstStyle/>
          <a:p>
            <a:pPr algn="ctr">
              <a:lnSpc>
                <a:spcPts val="11200"/>
              </a:lnSpc>
            </a:pPr>
            <a:r>
              <a:rPr lang="en-US" sz="8000">
                <a:solidFill>
                  <a:srgbClr val="FFFFFF"/>
                </a:solidFill>
                <a:latin typeface="Canva Sans"/>
                <a:ea typeface="Canva Sans"/>
                <a:cs typeface="Canva Sans"/>
                <a:sym typeface="Canva Sans"/>
              </a:rPr>
              <a:t>What is Migration?</a:t>
            </a:r>
          </a:p>
        </p:txBody>
      </p:sp>
      <p:sp>
        <p:nvSpPr>
          <p:cNvPr name="TextBox 15" id="15"/>
          <p:cNvSpPr txBox="true"/>
          <p:nvPr/>
        </p:nvSpPr>
        <p:spPr>
          <a:xfrm rot="0">
            <a:off x="2577488" y="4108027"/>
            <a:ext cx="5963757" cy="3798570"/>
          </a:xfrm>
          <a:prstGeom prst="rect">
            <a:avLst/>
          </a:prstGeom>
        </p:spPr>
        <p:txBody>
          <a:bodyPr anchor="t" rtlCol="false" tIns="0" lIns="0" bIns="0" rIns="0">
            <a:spAutoFit/>
          </a:bodyPr>
          <a:lstStyle/>
          <a:p>
            <a:pPr algn="l">
              <a:lnSpc>
                <a:spcPts val="3779"/>
              </a:lnSpc>
            </a:pPr>
            <a:r>
              <a:rPr lang="en-US" sz="2700" b="true">
                <a:solidFill>
                  <a:srgbClr val="FFFFFF"/>
                </a:solidFill>
                <a:latin typeface="Canva Sans Bold"/>
                <a:ea typeface="Canva Sans Bold"/>
                <a:cs typeface="Canva Sans Bold"/>
                <a:sym typeface="Canva Sans Bold"/>
              </a:rPr>
              <a:t>Migration means...</a:t>
            </a:r>
            <a:r>
              <a:rPr lang="en-US" sz="2700" b="true">
                <a:solidFill>
                  <a:srgbClr val="FFFFFF"/>
                </a:solidFill>
                <a:latin typeface="Canva Sans Bold"/>
                <a:ea typeface="Canva Sans Bold"/>
                <a:cs typeface="Canva Sans Bold"/>
                <a:sym typeface="Canva Sans Bold"/>
              </a:rPr>
              <a:t> </a:t>
            </a:r>
          </a:p>
          <a:p>
            <a:pPr algn="l">
              <a:lnSpc>
                <a:spcPts val="3779"/>
              </a:lnSpc>
            </a:pPr>
            <a:r>
              <a:rPr lang="en-US" sz="2700">
                <a:solidFill>
                  <a:srgbClr val="FFFFFF"/>
                </a:solidFill>
                <a:latin typeface="Canva Sans"/>
                <a:ea typeface="Canva Sans"/>
                <a:cs typeface="Canva Sans"/>
                <a:sym typeface="Canva Sans"/>
              </a:rPr>
              <a:t>going from one place to another. For example, somebody moving house from somewhere else in the country or world to Bradford. Or, maybe somebody moving from another country to Britain. </a:t>
            </a:r>
          </a:p>
          <a:p>
            <a:pPr algn="l">
              <a:lnSpc>
                <a:spcPts val="3779"/>
              </a:lnSpc>
              <a:spcBef>
                <a:spcPct val="0"/>
              </a:spcBef>
            </a:pPr>
          </a:p>
        </p:txBody>
      </p:sp>
      <p:sp>
        <p:nvSpPr>
          <p:cNvPr name="Freeform 16" id="16"/>
          <p:cNvSpPr/>
          <p:nvPr/>
        </p:nvSpPr>
        <p:spPr>
          <a:xfrm flipH="false" flipV="false" rot="0">
            <a:off x="9648086" y="3393679"/>
            <a:ext cx="4055213" cy="5500376"/>
          </a:xfrm>
          <a:custGeom>
            <a:avLst/>
            <a:gdLst/>
            <a:ahLst/>
            <a:cxnLst/>
            <a:rect r="r" b="b" t="t" l="l"/>
            <a:pathLst>
              <a:path h="5500376" w="4055213">
                <a:moveTo>
                  <a:pt x="0" y="0"/>
                </a:moveTo>
                <a:lnTo>
                  <a:pt x="4055213" y="0"/>
                </a:lnTo>
                <a:lnTo>
                  <a:pt x="4055213" y="5500376"/>
                </a:lnTo>
                <a:lnTo>
                  <a:pt x="0" y="5500376"/>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66C4"/>
        </a:solidFill>
      </p:bgPr>
    </p:bg>
    <p:spTree>
      <p:nvGrpSpPr>
        <p:cNvPr id="1" name=""/>
        <p:cNvGrpSpPr/>
        <p:nvPr/>
      </p:nvGrpSpPr>
      <p:grpSpPr>
        <a:xfrm>
          <a:off x="0" y="0"/>
          <a:ext cx="0" cy="0"/>
          <a:chOff x="0" y="0"/>
          <a:chExt cx="0" cy="0"/>
        </a:xfrm>
      </p:grpSpPr>
      <p:sp>
        <p:nvSpPr>
          <p:cNvPr name="Freeform 2" id="2"/>
          <p:cNvSpPr/>
          <p:nvPr/>
        </p:nvSpPr>
        <p:spPr>
          <a:xfrm flipH="true" flipV="false" rot="0">
            <a:off x="13703299" y="5588793"/>
            <a:ext cx="5019241" cy="5224947"/>
          </a:xfrm>
          <a:custGeom>
            <a:avLst/>
            <a:gdLst/>
            <a:ahLst/>
            <a:cxnLst/>
            <a:rect r="r" b="b" t="t" l="l"/>
            <a:pathLst>
              <a:path h="5224947" w="5019241">
                <a:moveTo>
                  <a:pt x="5019241" y="0"/>
                </a:moveTo>
                <a:lnTo>
                  <a:pt x="0" y="0"/>
                </a:lnTo>
                <a:lnTo>
                  <a:pt x="0" y="5224948"/>
                </a:lnTo>
                <a:lnTo>
                  <a:pt x="5019241" y="5224948"/>
                </a:lnTo>
                <a:lnTo>
                  <a:pt x="5019241"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123345" y="6143867"/>
            <a:ext cx="3164655" cy="4114800"/>
          </a:xfrm>
          <a:custGeom>
            <a:avLst/>
            <a:gdLst/>
            <a:ahLst/>
            <a:cxnLst/>
            <a:rect r="r" b="b" t="t" l="l"/>
            <a:pathLst>
              <a:path h="4114800" w="3164655">
                <a:moveTo>
                  <a:pt x="0" y="0"/>
                </a:moveTo>
                <a:lnTo>
                  <a:pt x="3164655" y="0"/>
                </a:lnTo>
                <a:lnTo>
                  <a:pt x="316465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4575874">
            <a:off x="-952845" y="-1573519"/>
            <a:ext cx="5185513" cy="5204438"/>
          </a:xfrm>
          <a:custGeom>
            <a:avLst/>
            <a:gdLst/>
            <a:ahLst/>
            <a:cxnLst/>
            <a:rect r="r" b="b" t="t" l="l"/>
            <a:pathLst>
              <a:path h="5204438" w="5185513">
                <a:moveTo>
                  <a:pt x="0" y="0"/>
                </a:moveTo>
                <a:lnTo>
                  <a:pt x="5185512" y="0"/>
                </a:lnTo>
                <a:lnTo>
                  <a:pt x="5185512" y="5204438"/>
                </a:lnTo>
                <a:lnTo>
                  <a:pt x="0" y="520443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true" rot="0">
            <a:off x="723807" y="-1170277"/>
            <a:ext cx="3320849" cy="3639187"/>
          </a:xfrm>
          <a:custGeom>
            <a:avLst/>
            <a:gdLst/>
            <a:ahLst/>
            <a:cxnLst/>
            <a:rect r="r" b="b" t="t" l="l"/>
            <a:pathLst>
              <a:path h="3639187" w="3320849">
                <a:moveTo>
                  <a:pt x="0" y="3639188"/>
                </a:moveTo>
                <a:lnTo>
                  <a:pt x="3320848" y="3639188"/>
                </a:lnTo>
                <a:lnTo>
                  <a:pt x="3320848" y="0"/>
                </a:lnTo>
                <a:lnTo>
                  <a:pt x="0" y="0"/>
                </a:lnTo>
                <a:lnTo>
                  <a:pt x="0" y="3639188"/>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4025556">
            <a:off x="11115460" y="8874934"/>
            <a:ext cx="4191000" cy="4114800"/>
          </a:xfrm>
          <a:custGeom>
            <a:avLst/>
            <a:gdLst/>
            <a:ahLst/>
            <a:cxnLst/>
            <a:rect r="r" b="b" t="t" l="l"/>
            <a:pathLst>
              <a:path h="4114800" w="4191000">
                <a:moveTo>
                  <a:pt x="0" y="0"/>
                </a:moveTo>
                <a:lnTo>
                  <a:pt x="4191000" y="0"/>
                </a:lnTo>
                <a:lnTo>
                  <a:pt x="419100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5745656" y="9785041"/>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1196225" y="823304"/>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0">
            <a:off x="-2242565" y="3067942"/>
            <a:ext cx="3271265" cy="1379966"/>
          </a:xfrm>
          <a:custGeom>
            <a:avLst/>
            <a:gdLst/>
            <a:ahLst/>
            <a:cxnLst/>
            <a:rect r="r" b="b" t="t" l="l"/>
            <a:pathLst>
              <a:path h="1379966" w="3271265">
                <a:moveTo>
                  <a:pt x="0" y="0"/>
                </a:moveTo>
                <a:lnTo>
                  <a:pt x="3271265" y="0"/>
                </a:lnTo>
                <a:lnTo>
                  <a:pt x="3271265" y="1379965"/>
                </a:lnTo>
                <a:lnTo>
                  <a:pt x="0" y="137996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0" id="10"/>
          <p:cNvSpPr/>
          <p:nvPr/>
        </p:nvSpPr>
        <p:spPr>
          <a:xfrm flipH="false" flipV="false" rot="6041443">
            <a:off x="14529418" y="-2344975"/>
            <a:ext cx="4352509" cy="6336559"/>
          </a:xfrm>
          <a:custGeom>
            <a:avLst/>
            <a:gdLst/>
            <a:ahLst/>
            <a:cxnLst/>
            <a:rect r="r" b="b" t="t" l="l"/>
            <a:pathLst>
              <a:path h="6336559" w="4352509">
                <a:moveTo>
                  <a:pt x="0" y="0"/>
                </a:moveTo>
                <a:lnTo>
                  <a:pt x="4352509" y="0"/>
                </a:lnTo>
                <a:lnTo>
                  <a:pt x="4352509" y="6336559"/>
                </a:lnTo>
                <a:lnTo>
                  <a:pt x="0" y="633655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1" id="11"/>
          <p:cNvSpPr/>
          <p:nvPr/>
        </p:nvSpPr>
        <p:spPr>
          <a:xfrm flipH="false" flipV="false" rot="0">
            <a:off x="-1755834" y="8513121"/>
            <a:ext cx="7315200" cy="3830505"/>
          </a:xfrm>
          <a:custGeom>
            <a:avLst/>
            <a:gdLst/>
            <a:ahLst/>
            <a:cxnLst/>
            <a:rect r="r" b="b" t="t" l="l"/>
            <a:pathLst>
              <a:path h="3830505" w="7315200">
                <a:moveTo>
                  <a:pt x="0" y="0"/>
                </a:moveTo>
                <a:lnTo>
                  <a:pt x="7315200" y="0"/>
                </a:lnTo>
                <a:lnTo>
                  <a:pt x="7315200" y="3830505"/>
                </a:lnTo>
                <a:lnTo>
                  <a:pt x="0" y="383050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2" id="12"/>
          <p:cNvSpPr/>
          <p:nvPr/>
        </p:nvSpPr>
        <p:spPr>
          <a:xfrm flipH="false" flipV="false" rot="-1634078">
            <a:off x="-688328" y="7650538"/>
            <a:ext cx="3434055" cy="3215524"/>
          </a:xfrm>
          <a:custGeom>
            <a:avLst/>
            <a:gdLst/>
            <a:ahLst/>
            <a:cxnLst/>
            <a:rect r="r" b="b" t="t" l="l"/>
            <a:pathLst>
              <a:path h="3215524" w="3434055">
                <a:moveTo>
                  <a:pt x="0" y="0"/>
                </a:moveTo>
                <a:lnTo>
                  <a:pt x="3434056" y="0"/>
                </a:lnTo>
                <a:lnTo>
                  <a:pt x="3434056" y="3215524"/>
                </a:lnTo>
                <a:lnTo>
                  <a:pt x="0" y="3215524"/>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3" id="13"/>
          <p:cNvSpPr/>
          <p:nvPr/>
        </p:nvSpPr>
        <p:spPr>
          <a:xfrm flipH="false" flipV="false" rot="0">
            <a:off x="15541766" y="199273"/>
            <a:ext cx="2327813" cy="900088"/>
          </a:xfrm>
          <a:custGeom>
            <a:avLst/>
            <a:gdLst/>
            <a:ahLst/>
            <a:cxnLst/>
            <a:rect r="r" b="b" t="t" l="l"/>
            <a:pathLst>
              <a:path h="900088" w="2327813">
                <a:moveTo>
                  <a:pt x="0" y="0"/>
                </a:moveTo>
                <a:lnTo>
                  <a:pt x="2327813" y="0"/>
                </a:lnTo>
                <a:lnTo>
                  <a:pt x="2327813" y="900088"/>
                </a:lnTo>
                <a:lnTo>
                  <a:pt x="0" y="900088"/>
                </a:lnTo>
                <a:lnTo>
                  <a:pt x="0" y="0"/>
                </a:lnTo>
                <a:close/>
              </a:path>
            </a:pathLst>
          </a:custGeom>
          <a:blipFill>
            <a:blip r:embed="rId22"/>
            <a:stretch>
              <a:fillRect l="0" t="0" r="0" b="0"/>
            </a:stretch>
          </a:blipFill>
        </p:spPr>
      </p:sp>
      <p:sp>
        <p:nvSpPr>
          <p:cNvPr name="Freeform 14" id="14"/>
          <p:cNvSpPr/>
          <p:nvPr/>
        </p:nvSpPr>
        <p:spPr>
          <a:xfrm flipH="false" flipV="false" rot="0">
            <a:off x="16273553" y="1419626"/>
            <a:ext cx="864238" cy="864757"/>
          </a:xfrm>
          <a:custGeom>
            <a:avLst/>
            <a:gdLst/>
            <a:ahLst/>
            <a:cxnLst/>
            <a:rect r="r" b="b" t="t" l="l"/>
            <a:pathLst>
              <a:path h="864757" w="864238">
                <a:moveTo>
                  <a:pt x="0" y="0"/>
                </a:moveTo>
                <a:lnTo>
                  <a:pt x="864239" y="0"/>
                </a:lnTo>
                <a:lnTo>
                  <a:pt x="864239" y="864757"/>
                </a:lnTo>
                <a:lnTo>
                  <a:pt x="0" y="864757"/>
                </a:lnTo>
                <a:lnTo>
                  <a:pt x="0" y="0"/>
                </a:lnTo>
                <a:close/>
              </a:path>
            </a:pathLst>
          </a:custGeom>
          <a:blipFill>
            <a:blip r:embed="rId23"/>
            <a:stretch>
              <a:fillRect l="0" t="0" r="0" b="0"/>
            </a:stretch>
          </a:blipFill>
        </p:spPr>
      </p:sp>
      <p:sp>
        <p:nvSpPr>
          <p:cNvPr name="TextBox 15" id="15"/>
          <p:cNvSpPr txBox="true"/>
          <p:nvPr/>
        </p:nvSpPr>
        <p:spPr>
          <a:xfrm rot="0">
            <a:off x="3291147" y="1708498"/>
            <a:ext cx="12001881" cy="1368424"/>
          </a:xfrm>
          <a:prstGeom prst="rect">
            <a:avLst/>
          </a:prstGeom>
        </p:spPr>
        <p:txBody>
          <a:bodyPr anchor="t" rtlCol="false" tIns="0" lIns="0" bIns="0" rIns="0">
            <a:spAutoFit/>
          </a:bodyPr>
          <a:lstStyle/>
          <a:p>
            <a:pPr algn="ctr">
              <a:lnSpc>
                <a:spcPts val="11200"/>
              </a:lnSpc>
            </a:pPr>
            <a:r>
              <a:rPr lang="en-US" sz="8000">
                <a:solidFill>
                  <a:srgbClr val="FFFFFF"/>
                </a:solidFill>
                <a:latin typeface="Canva Sans"/>
                <a:ea typeface="Canva Sans"/>
                <a:cs typeface="Canva Sans"/>
                <a:sym typeface="Canva Sans"/>
              </a:rPr>
              <a:t>What is Diversity?</a:t>
            </a:r>
          </a:p>
        </p:txBody>
      </p:sp>
      <p:sp>
        <p:nvSpPr>
          <p:cNvPr name="TextBox 16" id="16"/>
          <p:cNvSpPr txBox="true"/>
          <p:nvPr/>
        </p:nvSpPr>
        <p:spPr>
          <a:xfrm rot="0">
            <a:off x="2577488" y="3867162"/>
            <a:ext cx="5963757" cy="3798570"/>
          </a:xfrm>
          <a:prstGeom prst="rect">
            <a:avLst/>
          </a:prstGeom>
        </p:spPr>
        <p:txBody>
          <a:bodyPr anchor="t" rtlCol="false" tIns="0" lIns="0" bIns="0" rIns="0">
            <a:spAutoFit/>
          </a:bodyPr>
          <a:lstStyle/>
          <a:p>
            <a:pPr algn="l">
              <a:lnSpc>
                <a:spcPts val="3779"/>
              </a:lnSpc>
            </a:pPr>
            <a:r>
              <a:rPr lang="en-US" sz="2700" b="true">
                <a:solidFill>
                  <a:srgbClr val="FFFFFF"/>
                </a:solidFill>
                <a:latin typeface="Canva Sans Bold"/>
                <a:ea typeface="Canva Sans Bold"/>
                <a:cs typeface="Canva Sans Bold"/>
                <a:sym typeface="Canva Sans Bold"/>
              </a:rPr>
              <a:t>Migration means...</a:t>
            </a:r>
            <a:r>
              <a:rPr lang="en-US" sz="2700" b="true">
                <a:solidFill>
                  <a:srgbClr val="FFFFFF"/>
                </a:solidFill>
                <a:latin typeface="Canva Sans Bold"/>
                <a:ea typeface="Canva Sans Bold"/>
                <a:cs typeface="Canva Sans Bold"/>
                <a:sym typeface="Canva Sans Bold"/>
              </a:rPr>
              <a:t> </a:t>
            </a:r>
          </a:p>
          <a:p>
            <a:pPr algn="l">
              <a:lnSpc>
                <a:spcPts val="3779"/>
              </a:lnSpc>
            </a:pPr>
            <a:r>
              <a:rPr lang="en-US" sz="2700">
                <a:solidFill>
                  <a:srgbClr val="FFFFFF"/>
                </a:solidFill>
                <a:latin typeface="Canva Sans"/>
                <a:ea typeface="Canva Sans"/>
                <a:cs typeface="Canva Sans"/>
                <a:sym typeface="Canva Sans"/>
              </a:rPr>
              <a:t>going from one place to another. For example, somebody moving house from somewhere else in the country or world to Sheffield. Or, maybe somebody moving from another country to Britain. </a:t>
            </a:r>
          </a:p>
          <a:p>
            <a:pPr algn="l">
              <a:lnSpc>
                <a:spcPts val="3779"/>
              </a:lnSpc>
              <a:spcBef>
                <a:spcPct val="0"/>
              </a:spcBef>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66C4"/>
        </a:solidFill>
      </p:bgPr>
    </p:bg>
    <p:spTree>
      <p:nvGrpSpPr>
        <p:cNvPr id="1" name=""/>
        <p:cNvGrpSpPr/>
        <p:nvPr/>
      </p:nvGrpSpPr>
      <p:grpSpPr>
        <a:xfrm>
          <a:off x="0" y="0"/>
          <a:ext cx="0" cy="0"/>
          <a:chOff x="0" y="0"/>
          <a:chExt cx="0" cy="0"/>
        </a:xfrm>
      </p:grpSpPr>
      <p:sp>
        <p:nvSpPr>
          <p:cNvPr name="Freeform 2" id="2"/>
          <p:cNvSpPr/>
          <p:nvPr/>
        </p:nvSpPr>
        <p:spPr>
          <a:xfrm flipH="true" flipV="false" rot="0">
            <a:off x="13703299" y="5588793"/>
            <a:ext cx="5019241" cy="5224947"/>
          </a:xfrm>
          <a:custGeom>
            <a:avLst/>
            <a:gdLst/>
            <a:ahLst/>
            <a:cxnLst/>
            <a:rect r="r" b="b" t="t" l="l"/>
            <a:pathLst>
              <a:path h="5224947" w="5019241">
                <a:moveTo>
                  <a:pt x="5019241" y="0"/>
                </a:moveTo>
                <a:lnTo>
                  <a:pt x="0" y="0"/>
                </a:lnTo>
                <a:lnTo>
                  <a:pt x="0" y="5224948"/>
                </a:lnTo>
                <a:lnTo>
                  <a:pt x="5019241" y="5224948"/>
                </a:lnTo>
                <a:lnTo>
                  <a:pt x="5019241"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123345" y="6143867"/>
            <a:ext cx="3164655" cy="4114800"/>
          </a:xfrm>
          <a:custGeom>
            <a:avLst/>
            <a:gdLst/>
            <a:ahLst/>
            <a:cxnLst/>
            <a:rect r="r" b="b" t="t" l="l"/>
            <a:pathLst>
              <a:path h="4114800" w="3164655">
                <a:moveTo>
                  <a:pt x="0" y="0"/>
                </a:moveTo>
                <a:lnTo>
                  <a:pt x="3164655" y="0"/>
                </a:lnTo>
                <a:lnTo>
                  <a:pt x="316465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4575874">
            <a:off x="-952845" y="-1573519"/>
            <a:ext cx="5185513" cy="5204438"/>
          </a:xfrm>
          <a:custGeom>
            <a:avLst/>
            <a:gdLst/>
            <a:ahLst/>
            <a:cxnLst/>
            <a:rect r="r" b="b" t="t" l="l"/>
            <a:pathLst>
              <a:path h="5204438" w="5185513">
                <a:moveTo>
                  <a:pt x="0" y="0"/>
                </a:moveTo>
                <a:lnTo>
                  <a:pt x="5185512" y="0"/>
                </a:lnTo>
                <a:lnTo>
                  <a:pt x="5185512" y="5204438"/>
                </a:lnTo>
                <a:lnTo>
                  <a:pt x="0" y="520443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true" rot="0">
            <a:off x="723807" y="-1170277"/>
            <a:ext cx="3320849" cy="3639187"/>
          </a:xfrm>
          <a:custGeom>
            <a:avLst/>
            <a:gdLst/>
            <a:ahLst/>
            <a:cxnLst/>
            <a:rect r="r" b="b" t="t" l="l"/>
            <a:pathLst>
              <a:path h="3639187" w="3320849">
                <a:moveTo>
                  <a:pt x="0" y="3639188"/>
                </a:moveTo>
                <a:lnTo>
                  <a:pt x="3320848" y="3639188"/>
                </a:lnTo>
                <a:lnTo>
                  <a:pt x="3320848" y="0"/>
                </a:lnTo>
                <a:lnTo>
                  <a:pt x="0" y="0"/>
                </a:lnTo>
                <a:lnTo>
                  <a:pt x="0" y="3639188"/>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4025556">
            <a:off x="11115460" y="8874934"/>
            <a:ext cx="4191000" cy="4114800"/>
          </a:xfrm>
          <a:custGeom>
            <a:avLst/>
            <a:gdLst/>
            <a:ahLst/>
            <a:cxnLst/>
            <a:rect r="r" b="b" t="t" l="l"/>
            <a:pathLst>
              <a:path h="4114800" w="4191000">
                <a:moveTo>
                  <a:pt x="0" y="0"/>
                </a:moveTo>
                <a:lnTo>
                  <a:pt x="4191000" y="0"/>
                </a:lnTo>
                <a:lnTo>
                  <a:pt x="419100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5745656" y="9785041"/>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1196225" y="823304"/>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0">
            <a:off x="-2242565" y="3067942"/>
            <a:ext cx="3271265" cy="1379966"/>
          </a:xfrm>
          <a:custGeom>
            <a:avLst/>
            <a:gdLst/>
            <a:ahLst/>
            <a:cxnLst/>
            <a:rect r="r" b="b" t="t" l="l"/>
            <a:pathLst>
              <a:path h="1379966" w="3271265">
                <a:moveTo>
                  <a:pt x="0" y="0"/>
                </a:moveTo>
                <a:lnTo>
                  <a:pt x="3271265" y="0"/>
                </a:lnTo>
                <a:lnTo>
                  <a:pt x="3271265" y="1379965"/>
                </a:lnTo>
                <a:lnTo>
                  <a:pt x="0" y="137996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0" id="10"/>
          <p:cNvSpPr/>
          <p:nvPr/>
        </p:nvSpPr>
        <p:spPr>
          <a:xfrm flipH="false" flipV="false" rot="6041443">
            <a:off x="14529418" y="-2344975"/>
            <a:ext cx="4352509" cy="6336559"/>
          </a:xfrm>
          <a:custGeom>
            <a:avLst/>
            <a:gdLst/>
            <a:ahLst/>
            <a:cxnLst/>
            <a:rect r="r" b="b" t="t" l="l"/>
            <a:pathLst>
              <a:path h="6336559" w="4352509">
                <a:moveTo>
                  <a:pt x="0" y="0"/>
                </a:moveTo>
                <a:lnTo>
                  <a:pt x="4352509" y="0"/>
                </a:lnTo>
                <a:lnTo>
                  <a:pt x="4352509" y="6336559"/>
                </a:lnTo>
                <a:lnTo>
                  <a:pt x="0" y="633655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1" id="11"/>
          <p:cNvSpPr/>
          <p:nvPr/>
        </p:nvSpPr>
        <p:spPr>
          <a:xfrm flipH="false" flipV="false" rot="0">
            <a:off x="-1755834" y="8513121"/>
            <a:ext cx="7315200" cy="3830505"/>
          </a:xfrm>
          <a:custGeom>
            <a:avLst/>
            <a:gdLst/>
            <a:ahLst/>
            <a:cxnLst/>
            <a:rect r="r" b="b" t="t" l="l"/>
            <a:pathLst>
              <a:path h="3830505" w="7315200">
                <a:moveTo>
                  <a:pt x="0" y="0"/>
                </a:moveTo>
                <a:lnTo>
                  <a:pt x="7315200" y="0"/>
                </a:lnTo>
                <a:lnTo>
                  <a:pt x="7315200" y="3830505"/>
                </a:lnTo>
                <a:lnTo>
                  <a:pt x="0" y="383050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2" id="12"/>
          <p:cNvSpPr/>
          <p:nvPr/>
        </p:nvSpPr>
        <p:spPr>
          <a:xfrm flipH="false" flipV="false" rot="-1634078">
            <a:off x="-688328" y="7650538"/>
            <a:ext cx="3434055" cy="3215524"/>
          </a:xfrm>
          <a:custGeom>
            <a:avLst/>
            <a:gdLst/>
            <a:ahLst/>
            <a:cxnLst/>
            <a:rect r="r" b="b" t="t" l="l"/>
            <a:pathLst>
              <a:path h="3215524" w="3434055">
                <a:moveTo>
                  <a:pt x="0" y="0"/>
                </a:moveTo>
                <a:lnTo>
                  <a:pt x="3434056" y="0"/>
                </a:lnTo>
                <a:lnTo>
                  <a:pt x="3434056" y="3215524"/>
                </a:lnTo>
                <a:lnTo>
                  <a:pt x="0" y="3215524"/>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3" id="13"/>
          <p:cNvSpPr/>
          <p:nvPr/>
        </p:nvSpPr>
        <p:spPr>
          <a:xfrm flipH="false" flipV="false" rot="0">
            <a:off x="15541766" y="199273"/>
            <a:ext cx="2327813" cy="900088"/>
          </a:xfrm>
          <a:custGeom>
            <a:avLst/>
            <a:gdLst/>
            <a:ahLst/>
            <a:cxnLst/>
            <a:rect r="r" b="b" t="t" l="l"/>
            <a:pathLst>
              <a:path h="900088" w="2327813">
                <a:moveTo>
                  <a:pt x="0" y="0"/>
                </a:moveTo>
                <a:lnTo>
                  <a:pt x="2327813" y="0"/>
                </a:lnTo>
                <a:lnTo>
                  <a:pt x="2327813" y="900088"/>
                </a:lnTo>
                <a:lnTo>
                  <a:pt x="0" y="900088"/>
                </a:lnTo>
                <a:lnTo>
                  <a:pt x="0" y="0"/>
                </a:lnTo>
                <a:close/>
              </a:path>
            </a:pathLst>
          </a:custGeom>
          <a:blipFill>
            <a:blip r:embed="rId22"/>
            <a:stretch>
              <a:fillRect l="0" t="0" r="0" b="0"/>
            </a:stretch>
          </a:blipFill>
        </p:spPr>
      </p:sp>
      <p:sp>
        <p:nvSpPr>
          <p:cNvPr name="Freeform 14" id="14"/>
          <p:cNvSpPr/>
          <p:nvPr/>
        </p:nvSpPr>
        <p:spPr>
          <a:xfrm flipH="false" flipV="false" rot="0">
            <a:off x="16273553" y="1419626"/>
            <a:ext cx="864238" cy="864757"/>
          </a:xfrm>
          <a:custGeom>
            <a:avLst/>
            <a:gdLst/>
            <a:ahLst/>
            <a:cxnLst/>
            <a:rect r="r" b="b" t="t" l="l"/>
            <a:pathLst>
              <a:path h="864757" w="864238">
                <a:moveTo>
                  <a:pt x="0" y="0"/>
                </a:moveTo>
                <a:lnTo>
                  <a:pt x="864239" y="0"/>
                </a:lnTo>
                <a:lnTo>
                  <a:pt x="864239" y="864757"/>
                </a:lnTo>
                <a:lnTo>
                  <a:pt x="0" y="864757"/>
                </a:lnTo>
                <a:lnTo>
                  <a:pt x="0" y="0"/>
                </a:lnTo>
                <a:close/>
              </a:path>
            </a:pathLst>
          </a:custGeom>
          <a:blipFill>
            <a:blip r:embed="rId23"/>
            <a:stretch>
              <a:fillRect l="0" t="0" r="0" b="0"/>
            </a:stretch>
          </a:blipFill>
        </p:spPr>
      </p:sp>
      <p:sp>
        <p:nvSpPr>
          <p:cNvPr name="TextBox 15" id="15"/>
          <p:cNvSpPr txBox="true"/>
          <p:nvPr/>
        </p:nvSpPr>
        <p:spPr>
          <a:xfrm rot="0">
            <a:off x="3291147" y="1708498"/>
            <a:ext cx="12001881" cy="1368424"/>
          </a:xfrm>
          <a:prstGeom prst="rect">
            <a:avLst/>
          </a:prstGeom>
        </p:spPr>
        <p:txBody>
          <a:bodyPr anchor="t" rtlCol="false" tIns="0" lIns="0" bIns="0" rIns="0">
            <a:spAutoFit/>
          </a:bodyPr>
          <a:lstStyle/>
          <a:p>
            <a:pPr algn="ctr">
              <a:lnSpc>
                <a:spcPts val="11200"/>
              </a:lnSpc>
            </a:pPr>
            <a:r>
              <a:rPr lang="en-US" sz="8000">
                <a:solidFill>
                  <a:srgbClr val="FFFFFF"/>
                </a:solidFill>
                <a:latin typeface="Canva Sans"/>
                <a:ea typeface="Canva Sans"/>
                <a:cs typeface="Canva Sans"/>
                <a:sym typeface="Canva Sans"/>
              </a:rPr>
              <a:t>What is Diversity?</a:t>
            </a:r>
          </a:p>
        </p:txBody>
      </p:sp>
      <p:sp>
        <p:nvSpPr>
          <p:cNvPr name="TextBox 16" id="16"/>
          <p:cNvSpPr txBox="true"/>
          <p:nvPr/>
        </p:nvSpPr>
        <p:spPr>
          <a:xfrm rot="0">
            <a:off x="2577488" y="3867162"/>
            <a:ext cx="5963757" cy="3798570"/>
          </a:xfrm>
          <a:prstGeom prst="rect">
            <a:avLst/>
          </a:prstGeom>
        </p:spPr>
        <p:txBody>
          <a:bodyPr anchor="t" rtlCol="false" tIns="0" lIns="0" bIns="0" rIns="0">
            <a:spAutoFit/>
          </a:bodyPr>
          <a:lstStyle/>
          <a:p>
            <a:pPr algn="l">
              <a:lnSpc>
                <a:spcPts val="3779"/>
              </a:lnSpc>
            </a:pPr>
            <a:r>
              <a:rPr lang="en-US" sz="2700" b="true">
                <a:solidFill>
                  <a:srgbClr val="FFFFFF"/>
                </a:solidFill>
                <a:latin typeface="Canva Sans Bold"/>
                <a:ea typeface="Canva Sans Bold"/>
                <a:cs typeface="Canva Sans Bold"/>
                <a:sym typeface="Canva Sans Bold"/>
              </a:rPr>
              <a:t>Migration means...</a:t>
            </a:r>
            <a:r>
              <a:rPr lang="en-US" sz="2700" b="true">
                <a:solidFill>
                  <a:srgbClr val="FFFFFF"/>
                </a:solidFill>
                <a:latin typeface="Canva Sans Bold"/>
                <a:ea typeface="Canva Sans Bold"/>
                <a:cs typeface="Canva Sans Bold"/>
                <a:sym typeface="Canva Sans Bold"/>
              </a:rPr>
              <a:t> </a:t>
            </a:r>
          </a:p>
          <a:p>
            <a:pPr algn="l">
              <a:lnSpc>
                <a:spcPts val="3779"/>
              </a:lnSpc>
            </a:pPr>
            <a:r>
              <a:rPr lang="en-US" sz="2700">
                <a:solidFill>
                  <a:srgbClr val="FFFFFF"/>
                </a:solidFill>
                <a:latin typeface="Canva Sans"/>
                <a:ea typeface="Canva Sans"/>
                <a:cs typeface="Canva Sans"/>
                <a:sym typeface="Canva Sans"/>
              </a:rPr>
              <a:t>going from one place to another. For example, somebody moving house from somewhere else in the country or world to Sheffield. Or, maybe somebody moving from another country to Britain. </a:t>
            </a:r>
          </a:p>
          <a:p>
            <a:pPr algn="l">
              <a:lnSpc>
                <a:spcPts val="3779"/>
              </a:lnSpc>
              <a:spcBef>
                <a:spcPct val="0"/>
              </a:spcBef>
            </a:pPr>
          </a:p>
        </p:txBody>
      </p:sp>
      <p:sp>
        <p:nvSpPr>
          <p:cNvPr name="TextBox 17" id="17"/>
          <p:cNvSpPr txBox="true"/>
          <p:nvPr/>
        </p:nvSpPr>
        <p:spPr>
          <a:xfrm rot="0">
            <a:off x="9977017" y="3867162"/>
            <a:ext cx="5316011" cy="5227320"/>
          </a:xfrm>
          <a:prstGeom prst="rect">
            <a:avLst/>
          </a:prstGeom>
        </p:spPr>
        <p:txBody>
          <a:bodyPr anchor="t" rtlCol="false" tIns="0" lIns="0" bIns="0" rIns="0">
            <a:spAutoFit/>
          </a:bodyPr>
          <a:lstStyle/>
          <a:p>
            <a:pPr algn="l">
              <a:lnSpc>
                <a:spcPts val="3779"/>
              </a:lnSpc>
              <a:spcBef>
                <a:spcPct val="0"/>
              </a:spcBef>
            </a:pPr>
            <a:r>
              <a:rPr lang="en-US" b="true" sz="2700">
                <a:solidFill>
                  <a:srgbClr val="FFFFFF"/>
                </a:solidFill>
                <a:latin typeface="Canva Sans Bold"/>
                <a:ea typeface="Canva Sans Bold"/>
                <a:cs typeface="Canva Sans Bold"/>
                <a:sym typeface="Canva Sans Bold"/>
              </a:rPr>
              <a:t>Diversity means... </a:t>
            </a:r>
          </a:p>
          <a:p>
            <a:pPr algn="l">
              <a:lnSpc>
                <a:spcPts val="3779"/>
              </a:lnSpc>
              <a:spcBef>
                <a:spcPct val="0"/>
              </a:spcBef>
            </a:pPr>
            <a:r>
              <a:rPr lang="en-US" sz="2700">
                <a:solidFill>
                  <a:srgbClr val="FFFFFF"/>
                </a:solidFill>
                <a:latin typeface="Canva Sans"/>
                <a:ea typeface="Canva Sans"/>
                <a:cs typeface="Canva Sans"/>
                <a:sym typeface="Canva Sans"/>
              </a:rPr>
              <a:t>the things that make people different. So this could be their life experiences, their age, the place that they come from, their gender, their hair or eye colour, how curly or straight somebody’s hair is, their skin colour, their religion. There are lots of different things that makes us who we are.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66C4"/>
        </a:solidFill>
      </p:bgPr>
    </p:bg>
    <p:spTree>
      <p:nvGrpSpPr>
        <p:cNvPr id="1" name=""/>
        <p:cNvGrpSpPr/>
        <p:nvPr/>
      </p:nvGrpSpPr>
      <p:grpSpPr>
        <a:xfrm>
          <a:off x="0" y="0"/>
          <a:ext cx="0" cy="0"/>
          <a:chOff x="0" y="0"/>
          <a:chExt cx="0" cy="0"/>
        </a:xfrm>
      </p:grpSpPr>
      <p:sp>
        <p:nvSpPr>
          <p:cNvPr name="Freeform 2" id="2"/>
          <p:cNvSpPr/>
          <p:nvPr/>
        </p:nvSpPr>
        <p:spPr>
          <a:xfrm flipH="true" flipV="false" rot="0">
            <a:off x="13703299" y="5588793"/>
            <a:ext cx="5019241" cy="5224947"/>
          </a:xfrm>
          <a:custGeom>
            <a:avLst/>
            <a:gdLst/>
            <a:ahLst/>
            <a:cxnLst/>
            <a:rect r="r" b="b" t="t" l="l"/>
            <a:pathLst>
              <a:path h="5224947" w="5019241">
                <a:moveTo>
                  <a:pt x="5019241" y="0"/>
                </a:moveTo>
                <a:lnTo>
                  <a:pt x="0" y="0"/>
                </a:lnTo>
                <a:lnTo>
                  <a:pt x="0" y="5224948"/>
                </a:lnTo>
                <a:lnTo>
                  <a:pt x="5019241" y="5224948"/>
                </a:lnTo>
                <a:lnTo>
                  <a:pt x="5019241"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123345" y="6143867"/>
            <a:ext cx="3164655" cy="4114800"/>
          </a:xfrm>
          <a:custGeom>
            <a:avLst/>
            <a:gdLst/>
            <a:ahLst/>
            <a:cxnLst/>
            <a:rect r="r" b="b" t="t" l="l"/>
            <a:pathLst>
              <a:path h="4114800" w="3164655">
                <a:moveTo>
                  <a:pt x="0" y="0"/>
                </a:moveTo>
                <a:lnTo>
                  <a:pt x="3164655" y="0"/>
                </a:lnTo>
                <a:lnTo>
                  <a:pt x="316465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4575874">
            <a:off x="-952845" y="-1573519"/>
            <a:ext cx="5185513" cy="5204438"/>
          </a:xfrm>
          <a:custGeom>
            <a:avLst/>
            <a:gdLst/>
            <a:ahLst/>
            <a:cxnLst/>
            <a:rect r="r" b="b" t="t" l="l"/>
            <a:pathLst>
              <a:path h="5204438" w="5185513">
                <a:moveTo>
                  <a:pt x="0" y="0"/>
                </a:moveTo>
                <a:lnTo>
                  <a:pt x="5185512" y="0"/>
                </a:lnTo>
                <a:lnTo>
                  <a:pt x="5185512" y="5204438"/>
                </a:lnTo>
                <a:lnTo>
                  <a:pt x="0" y="520443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true" rot="0">
            <a:off x="723807" y="-1170277"/>
            <a:ext cx="3320849" cy="3639187"/>
          </a:xfrm>
          <a:custGeom>
            <a:avLst/>
            <a:gdLst/>
            <a:ahLst/>
            <a:cxnLst/>
            <a:rect r="r" b="b" t="t" l="l"/>
            <a:pathLst>
              <a:path h="3639187" w="3320849">
                <a:moveTo>
                  <a:pt x="0" y="3639188"/>
                </a:moveTo>
                <a:lnTo>
                  <a:pt x="3320848" y="3639188"/>
                </a:lnTo>
                <a:lnTo>
                  <a:pt x="3320848" y="0"/>
                </a:lnTo>
                <a:lnTo>
                  <a:pt x="0" y="0"/>
                </a:lnTo>
                <a:lnTo>
                  <a:pt x="0" y="3639188"/>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4025556">
            <a:off x="11115460" y="8874934"/>
            <a:ext cx="4191000" cy="4114800"/>
          </a:xfrm>
          <a:custGeom>
            <a:avLst/>
            <a:gdLst/>
            <a:ahLst/>
            <a:cxnLst/>
            <a:rect r="r" b="b" t="t" l="l"/>
            <a:pathLst>
              <a:path h="4114800" w="4191000">
                <a:moveTo>
                  <a:pt x="0" y="0"/>
                </a:moveTo>
                <a:lnTo>
                  <a:pt x="4191000" y="0"/>
                </a:lnTo>
                <a:lnTo>
                  <a:pt x="419100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5745656" y="9785041"/>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1196225" y="823304"/>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0">
            <a:off x="-2242565" y="3067942"/>
            <a:ext cx="3271265" cy="1379966"/>
          </a:xfrm>
          <a:custGeom>
            <a:avLst/>
            <a:gdLst/>
            <a:ahLst/>
            <a:cxnLst/>
            <a:rect r="r" b="b" t="t" l="l"/>
            <a:pathLst>
              <a:path h="1379966" w="3271265">
                <a:moveTo>
                  <a:pt x="0" y="0"/>
                </a:moveTo>
                <a:lnTo>
                  <a:pt x="3271265" y="0"/>
                </a:lnTo>
                <a:lnTo>
                  <a:pt x="3271265" y="1379965"/>
                </a:lnTo>
                <a:lnTo>
                  <a:pt x="0" y="137996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0" id="10"/>
          <p:cNvSpPr/>
          <p:nvPr/>
        </p:nvSpPr>
        <p:spPr>
          <a:xfrm flipH="false" flipV="false" rot="6041443">
            <a:off x="14529418" y="-2344975"/>
            <a:ext cx="4352509" cy="6336559"/>
          </a:xfrm>
          <a:custGeom>
            <a:avLst/>
            <a:gdLst/>
            <a:ahLst/>
            <a:cxnLst/>
            <a:rect r="r" b="b" t="t" l="l"/>
            <a:pathLst>
              <a:path h="6336559" w="4352509">
                <a:moveTo>
                  <a:pt x="0" y="0"/>
                </a:moveTo>
                <a:lnTo>
                  <a:pt x="4352509" y="0"/>
                </a:lnTo>
                <a:lnTo>
                  <a:pt x="4352509" y="6336559"/>
                </a:lnTo>
                <a:lnTo>
                  <a:pt x="0" y="633655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1" id="11"/>
          <p:cNvSpPr/>
          <p:nvPr/>
        </p:nvSpPr>
        <p:spPr>
          <a:xfrm flipH="false" flipV="false" rot="0">
            <a:off x="-1755834" y="8513121"/>
            <a:ext cx="7315200" cy="3830505"/>
          </a:xfrm>
          <a:custGeom>
            <a:avLst/>
            <a:gdLst/>
            <a:ahLst/>
            <a:cxnLst/>
            <a:rect r="r" b="b" t="t" l="l"/>
            <a:pathLst>
              <a:path h="3830505" w="7315200">
                <a:moveTo>
                  <a:pt x="0" y="0"/>
                </a:moveTo>
                <a:lnTo>
                  <a:pt x="7315200" y="0"/>
                </a:lnTo>
                <a:lnTo>
                  <a:pt x="7315200" y="3830505"/>
                </a:lnTo>
                <a:lnTo>
                  <a:pt x="0" y="383050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2" id="12"/>
          <p:cNvSpPr/>
          <p:nvPr/>
        </p:nvSpPr>
        <p:spPr>
          <a:xfrm flipH="false" flipV="false" rot="-1634078">
            <a:off x="-688328" y="7650538"/>
            <a:ext cx="3434055" cy="3215524"/>
          </a:xfrm>
          <a:custGeom>
            <a:avLst/>
            <a:gdLst/>
            <a:ahLst/>
            <a:cxnLst/>
            <a:rect r="r" b="b" t="t" l="l"/>
            <a:pathLst>
              <a:path h="3215524" w="3434055">
                <a:moveTo>
                  <a:pt x="0" y="0"/>
                </a:moveTo>
                <a:lnTo>
                  <a:pt x="3434056" y="0"/>
                </a:lnTo>
                <a:lnTo>
                  <a:pt x="3434056" y="3215524"/>
                </a:lnTo>
                <a:lnTo>
                  <a:pt x="0" y="3215524"/>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3" id="13"/>
          <p:cNvSpPr/>
          <p:nvPr/>
        </p:nvSpPr>
        <p:spPr>
          <a:xfrm flipH="false" flipV="false" rot="0">
            <a:off x="15541766" y="199273"/>
            <a:ext cx="2327813" cy="900088"/>
          </a:xfrm>
          <a:custGeom>
            <a:avLst/>
            <a:gdLst/>
            <a:ahLst/>
            <a:cxnLst/>
            <a:rect r="r" b="b" t="t" l="l"/>
            <a:pathLst>
              <a:path h="900088" w="2327813">
                <a:moveTo>
                  <a:pt x="0" y="0"/>
                </a:moveTo>
                <a:lnTo>
                  <a:pt x="2327813" y="0"/>
                </a:lnTo>
                <a:lnTo>
                  <a:pt x="2327813" y="900088"/>
                </a:lnTo>
                <a:lnTo>
                  <a:pt x="0" y="900088"/>
                </a:lnTo>
                <a:lnTo>
                  <a:pt x="0" y="0"/>
                </a:lnTo>
                <a:close/>
              </a:path>
            </a:pathLst>
          </a:custGeom>
          <a:blipFill>
            <a:blip r:embed="rId22"/>
            <a:stretch>
              <a:fillRect l="0" t="0" r="0" b="0"/>
            </a:stretch>
          </a:blipFill>
        </p:spPr>
      </p:sp>
      <p:sp>
        <p:nvSpPr>
          <p:cNvPr name="Freeform 14" id="14"/>
          <p:cNvSpPr/>
          <p:nvPr/>
        </p:nvSpPr>
        <p:spPr>
          <a:xfrm flipH="false" flipV="false" rot="0">
            <a:off x="16273553" y="1419626"/>
            <a:ext cx="864238" cy="864757"/>
          </a:xfrm>
          <a:custGeom>
            <a:avLst/>
            <a:gdLst/>
            <a:ahLst/>
            <a:cxnLst/>
            <a:rect r="r" b="b" t="t" l="l"/>
            <a:pathLst>
              <a:path h="864757" w="864238">
                <a:moveTo>
                  <a:pt x="0" y="0"/>
                </a:moveTo>
                <a:lnTo>
                  <a:pt x="864239" y="0"/>
                </a:lnTo>
                <a:lnTo>
                  <a:pt x="864239" y="864757"/>
                </a:lnTo>
                <a:lnTo>
                  <a:pt x="0" y="864757"/>
                </a:lnTo>
                <a:lnTo>
                  <a:pt x="0" y="0"/>
                </a:lnTo>
                <a:close/>
              </a:path>
            </a:pathLst>
          </a:custGeom>
          <a:blipFill>
            <a:blip r:embed="rId23"/>
            <a:stretch>
              <a:fillRect l="0" t="0" r="0" b="0"/>
            </a:stretch>
          </a:blipFill>
        </p:spPr>
      </p:sp>
      <p:sp>
        <p:nvSpPr>
          <p:cNvPr name="TextBox 15" id="15"/>
          <p:cNvSpPr txBox="true"/>
          <p:nvPr/>
        </p:nvSpPr>
        <p:spPr>
          <a:xfrm rot="0">
            <a:off x="2269938" y="1767965"/>
            <a:ext cx="13748124" cy="6598670"/>
          </a:xfrm>
          <a:prstGeom prst="rect">
            <a:avLst/>
          </a:prstGeom>
        </p:spPr>
        <p:txBody>
          <a:bodyPr anchor="t" rtlCol="false" tIns="0" lIns="0" bIns="0" rIns="0">
            <a:spAutoFit/>
          </a:bodyPr>
          <a:lstStyle/>
          <a:p>
            <a:pPr algn="ctr">
              <a:lnSpc>
                <a:spcPts val="10474"/>
              </a:lnSpc>
              <a:spcBef>
                <a:spcPct val="0"/>
              </a:spcBef>
            </a:pPr>
            <a:r>
              <a:rPr lang="en-US" sz="7481">
                <a:solidFill>
                  <a:srgbClr val="FFFFFF"/>
                </a:solidFill>
                <a:latin typeface="Canva Sans"/>
                <a:ea typeface="Canva Sans"/>
                <a:cs typeface="Canva Sans"/>
                <a:sym typeface="Canva Sans"/>
              </a:rPr>
              <a:t>Different communities from around the world have settled in Britain for thousands of years. What do you think that tells us?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66C4"/>
        </a:solidFill>
      </p:bgPr>
    </p:bg>
    <p:spTree>
      <p:nvGrpSpPr>
        <p:cNvPr id="1" name=""/>
        <p:cNvGrpSpPr/>
        <p:nvPr/>
      </p:nvGrpSpPr>
      <p:grpSpPr>
        <a:xfrm>
          <a:off x="0" y="0"/>
          <a:ext cx="0" cy="0"/>
          <a:chOff x="0" y="0"/>
          <a:chExt cx="0" cy="0"/>
        </a:xfrm>
      </p:grpSpPr>
      <p:sp>
        <p:nvSpPr>
          <p:cNvPr name="Freeform 2" id="2"/>
          <p:cNvSpPr/>
          <p:nvPr/>
        </p:nvSpPr>
        <p:spPr>
          <a:xfrm flipH="true" flipV="false" rot="0">
            <a:off x="13703299" y="5588793"/>
            <a:ext cx="5019241" cy="5224947"/>
          </a:xfrm>
          <a:custGeom>
            <a:avLst/>
            <a:gdLst/>
            <a:ahLst/>
            <a:cxnLst/>
            <a:rect r="r" b="b" t="t" l="l"/>
            <a:pathLst>
              <a:path h="5224947" w="5019241">
                <a:moveTo>
                  <a:pt x="5019241" y="0"/>
                </a:moveTo>
                <a:lnTo>
                  <a:pt x="0" y="0"/>
                </a:lnTo>
                <a:lnTo>
                  <a:pt x="0" y="5224948"/>
                </a:lnTo>
                <a:lnTo>
                  <a:pt x="5019241" y="5224948"/>
                </a:lnTo>
                <a:lnTo>
                  <a:pt x="5019241"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123345" y="6143867"/>
            <a:ext cx="3164655" cy="4114800"/>
          </a:xfrm>
          <a:custGeom>
            <a:avLst/>
            <a:gdLst/>
            <a:ahLst/>
            <a:cxnLst/>
            <a:rect r="r" b="b" t="t" l="l"/>
            <a:pathLst>
              <a:path h="4114800" w="3164655">
                <a:moveTo>
                  <a:pt x="0" y="0"/>
                </a:moveTo>
                <a:lnTo>
                  <a:pt x="3164655" y="0"/>
                </a:lnTo>
                <a:lnTo>
                  <a:pt x="316465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4575874">
            <a:off x="-952845" y="-1573519"/>
            <a:ext cx="5185513" cy="5204438"/>
          </a:xfrm>
          <a:custGeom>
            <a:avLst/>
            <a:gdLst/>
            <a:ahLst/>
            <a:cxnLst/>
            <a:rect r="r" b="b" t="t" l="l"/>
            <a:pathLst>
              <a:path h="5204438" w="5185513">
                <a:moveTo>
                  <a:pt x="0" y="0"/>
                </a:moveTo>
                <a:lnTo>
                  <a:pt x="5185512" y="0"/>
                </a:lnTo>
                <a:lnTo>
                  <a:pt x="5185512" y="5204438"/>
                </a:lnTo>
                <a:lnTo>
                  <a:pt x="0" y="520443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true" rot="0">
            <a:off x="723807" y="-1170277"/>
            <a:ext cx="3320849" cy="3639187"/>
          </a:xfrm>
          <a:custGeom>
            <a:avLst/>
            <a:gdLst/>
            <a:ahLst/>
            <a:cxnLst/>
            <a:rect r="r" b="b" t="t" l="l"/>
            <a:pathLst>
              <a:path h="3639187" w="3320849">
                <a:moveTo>
                  <a:pt x="0" y="3639188"/>
                </a:moveTo>
                <a:lnTo>
                  <a:pt x="3320848" y="3639188"/>
                </a:lnTo>
                <a:lnTo>
                  <a:pt x="3320848" y="0"/>
                </a:lnTo>
                <a:lnTo>
                  <a:pt x="0" y="0"/>
                </a:lnTo>
                <a:lnTo>
                  <a:pt x="0" y="3639188"/>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4025556">
            <a:off x="11115460" y="8874934"/>
            <a:ext cx="4191000" cy="4114800"/>
          </a:xfrm>
          <a:custGeom>
            <a:avLst/>
            <a:gdLst/>
            <a:ahLst/>
            <a:cxnLst/>
            <a:rect r="r" b="b" t="t" l="l"/>
            <a:pathLst>
              <a:path h="4114800" w="4191000">
                <a:moveTo>
                  <a:pt x="0" y="0"/>
                </a:moveTo>
                <a:lnTo>
                  <a:pt x="4191000" y="0"/>
                </a:lnTo>
                <a:lnTo>
                  <a:pt x="419100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5745656" y="9785041"/>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1196225" y="823304"/>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0">
            <a:off x="-2242565" y="3067942"/>
            <a:ext cx="3271265" cy="1379966"/>
          </a:xfrm>
          <a:custGeom>
            <a:avLst/>
            <a:gdLst/>
            <a:ahLst/>
            <a:cxnLst/>
            <a:rect r="r" b="b" t="t" l="l"/>
            <a:pathLst>
              <a:path h="1379966" w="3271265">
                <a:moveTo>
                  <a:pt x="0" y="0"/>
                </a:moveTo>
                <a:lnTo>
                  <a:pt x="3271265" y="0"/>
                </a:lnTo>
                <a:lnTo>
                  <a:pt x="3271265" y="1379965"/>
                </a:lnTo>
                <a:lnTo>
                  <a:pt x="0" y="137996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0" id="10"/>
          <p:cNvSpPr/>
          <p:nvPr/>
        </p:nvSpPr>
        <p:spPr>
          <a:xfrm flipH="false" flipV="false" rot="6041443">
            <a:off x="14529418" y="-2344975"/>
            <a:ext cx="4352509" cy="6336559"/>
          </a:xfrm>
          <a:custGeom>
            <a:avLst/>
            <a:gdLst/>
            <a:ahLst/>
            <a:cxnLst/>
            <a:rect r="r" b="b" t="t" l="l"/>
            <a:pathLst>
              <a:path h="6336559" w="4352509">
                <a:moveTo>
                  <a:pt x="0" y="0"/>
                </a:moveTo>
                <a:lnTo>
                  <a:pt x="4352509" y="0"/>
                </a:lnTo>
                <a:lnTo>
                  <a:pt x="4352509" y="6336559"/>
                </a:lnTo>
                <a:lnTo>
                  <a:pt x="0" y="633655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1" id="11"/>
          <p:cNvSpPr/>
          <p:nvPr/>
        </p:nvSpPr>
        <p:spPr>
          <a:xfrm flipH="false" flipV="false" rot="0">
            <a:off x="-1755834" y="8513121"/>
            <a:ext cx="7315200" cy="3830505"/>
          </a:xfrm>
          <a:custGeom>
            <a:avLst/>
            <a:gdLst/>
            <a:ahLst/>
            <a:cxnLst/>
            <a:rect r="r" b="b" t="t" l="l"/>
            <a:pathLst>
              <a:path h="3830505" w="7315200">
                <a:moveTo>
                  <a:pt x="0" y="0"/>
                </a:moveTo>
                <a:lnTo>
                  <a:pt x="7315200" y="0"/>
                </a:lnTo>
                <a:lnTo>
                  <a:pt x="7315200" y="3830505"/>
                </a:lnTo>
                <a:lnTo>
                  <a:pt x="0" y="383050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2" id="12"/>
          <p:cNvSpPr/>
          <p:nvPr/>
        </p:nvSpPr>
        <p:spPr>
          <a:xfrm flipH="false" flipV="false" rot="-1634078">
            <a:off x="-688328" y="7650538"/>
            <a:ext cx="3434055" cy="3215524"/>
          </a:xfrm>
          <a:custGeom>
            <a:avLst/>
            <a:gdLst/>
            <a:ahLst/>
            <a:cxnLst/>
            <a:rect r="r" b="b" t="t" l="l"/>
            <a:pathLst>
              <a:path h="3215524" w="3434055">
                <a:moveTo>
                  <a:pt x="0" y="0"/>
                </a:moveTo>
                <a:lnTo>
                  <a:pt x="3434056" y="0"/>
                </a:lnTo>
                <a:lnTo>
                  <a:pt x="3434056" y="3215524"/>
                </a:lnTo>
                <a:lnTo>
                  <a:pt x="0" y="3215524"/>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3" id="13"/>
          <p:cNvSpPr/>
          <p:nvPr/>
        </p:nvSpPr>
        <p:spPr>
          <a:xfrm flipH="false" flipV="false" rot="0">
            <a:off x="15541766" y="199273"/>
            <a:ext cx="2327813" cy="900088"/>
          </a:xfrm>
          <a:custGeom>
            <a:avLst/>
            <a:gdLst/>
            <a:ahLst/>
            <a:cxnLst/>
            <a:rect r="r" b="b" t="t" l="l"/>
            <a:pathLst>
              <a:path h="900088" w="2327813">
                <a:moveTo>
                  <a:pt x="0" y="0"/>
                </a:moveTo>
                <a:lnTo>
                  <a:pt x="2327813" y="0"/>
                </a:lnTo>
                <a:lnTo>
                  <a:pt x="2327813" y="900088"/>
                </a:lnTo>
                <a:lnTo>
                  <a:pt x="0" y="900088"/>
                </a:lnTo>
                <a:lnTo>
                  <a:pt x="0" y="0"/>
                </a:lnTo>
                <a:close/>
              </a:path>
            </a:pathLst>
          </a:custGeom>
          <a:blipFill>
            <a:blip r:embed="rId22"/>
            <a:stretch>
              <a:fillRect l="0" t="0" r="0" b="0"/>
            </a:stretch>
          </a:blipFill>
        </p:spPr>
      </p:sp>
      <p:sp>
        <p:nvSpPr>
          <p:cNvPr name="Freeform 14" id="14"/>
          <p:cNvSpPr/>
          <p:nvPr/>
        </p:nvSpPr>
        <p:spPr>
          <a:xfrm flipH="false" flipV="false" rot="0">
            <a:off x="16273553" y="1419626"/>
            <a:ext cx="864238" cy="864757"/>
          </a:xfrm>
          <a:custGeom>
            <a:avLst/>
            <a:gdLst/>
            <a:ahLst/>
            <a:cxnLst/>
            <a:rect r="r" b="b" t="t" l="l"/>
            <a:pathLst>
              <a:path h="864757" w="864238">
                <a:moveTo>
                  <a:pt x="0" y="0"/>
                </a:moveTo>
                <a:lnTo>
                  <a:pt x="864239" y="0"/>
                </a:lnTo>
                <a:lnTo>
                  <a:pt x="864239" y="864757"/>
                </a:lnTo>
                <a:lnTo>
                  <a:pt x="0" y="864757"/>
                </a:lnTo>
                <a:lnTo>
                  <a:pt x="0" y="0"/>
                </a:lnTo>
                <a:close/>
              </a:path>
            </a:pathLst>
          </a:custGeom>
          <a:blipFill>
            <a:blip r:embed="rId23"/>
            <a:stretch>
              <a:fillRect l="0" t="0" r="0" b="0"/>
            </a:stretch>
          </a:blipFill>
        </p:spPr>
      </p:sp>
      <p:sp>
        <p:nvSpPr>
          <p:cNvPr name="TextBox 15" id="15"/>
          <p:cNvSpPr txBox="true"/>
          <p:nvPr/>
        </p:nvSpPr>
        <p:spPr>
          <a:xfrm rot="0">
            <a:off x="3291147" y="1708498"/>
            <a:ext cx="12001881" cy="1368424"/>
          </a:xfrm>
          <a:prstGeom prst="rect">
            <a:avLst/>
          </a:prstGeom>
        </p:spPr>
        <p:txBody>
          <a:bodyPr anchor="t" rtlCol="false" tIns="0" lIns="0" bIns="0" rIns="0">
            <a:spAutoFit/>
          </a:bodyPr>
          <a:lstStyle/>
          <a:p>
            <a:pPr algn="ctr">
              <a:lnSpc>
                <a:spcPts val="11200"/>
              </a:lnSpc>
            </a:pPr>
            <a:r>
              <a:rPr lang="en-US" sz="8000">
                <a:solidFill>
                  <a:srgbClr val="FFFFFF"/>
                </a:solidFill>
                <a:latin typeface="Canva Sans"/>
                <a:ea typeface="Canva Sans"/>
                <a:cs typeface="Canva Sans"/>
                <a:sym typeface="Canva Sans"/>
              </a:rPr>
              <a:t>Push and Pull Factors</a:t>
            </a:r>
          </a:p>
        </p:txBody>
      </p:sp>
      <p:sp>
        <p:nvSpPr>
          <p:cNvPr name="TextBox 16" id="16"/>
          <p:cNvSpPr txBox="true"/>
          <p:nvPr/>
        </p:nvSpPr>
        <p:spPr>
          <a:xfrm rot="0">
            <a:off x="2577488" y="3867162"/>
            <a:ext cx="5963757" cy="2846070"/>
          </a:xfrm>
          <a:prstGeom prst="rect">
            <a:avLst/>
          </a:prstGeom>
        </p:spPr>
        <p:txBody>
          <a:bodyPr anchor="t" rtlCol="false" tIns="0" lIns="0" bIns="0" rIns="0">
            <a:spAutoFit/>
          </a:bodyPr>
          <a:lstStyle/>
          <a:p>
            <a:pPr algn="l">
              <a:lnSpc>
                <a:spcPts val="3779"/>
              </a:lnSpc>
            </a:pPr>
            <a:r>
              <a:rPr lang="en-US" sz="2700" b="true">
                <a:solidFill>
                  <a:srgbClr val="FFFFFF"/>
                </a:solidFill>
                <a:latin typeface="Canva Sans Bold"/>
                <a:ea typeface="Canva Sans Bold"/>
                <a:cs typeface="Canva Sans Bold"/>
                <a:sym typeface="Canva Sans Bold"/>
              </a:rPr>
              <a:t>Pull factors </a:t>
            </a:r>
            <a:r>
              <a:rPr lang="en-US" sz="2700">
                <a:solidFill>
                  <a:srgbClr val="FFFFFF"/>
                </a:solidFill>
                <a:latin typeface="Canva Sans"/>
                <a:ea typeface="Canva Sans"/>
                <a:cs typeface="Canva Sans"/>
                <a:sym typeface="Canva Sans"/>
              </a:rPr>
              <a:t>are the positive characteristics of a place that attract people to them. This could include better jobs, education, healthcare and safety.</a:t>
            </a:r>
          </a:p>
          <a:p>
            <a:pPr algn="l">
              <a:lnSpc>
                <a:spcPts val="3779"/>
              </a:lnSpc>
              <a:spcBef>
                <a:spcPct val="0"/>
              </a:spcBef>
            </a:pPr>
          </a:p>
        </p:txBody>
      </p:sp>
      <p:sp>
        <p:nvSpPr>
          <p:cNvPr name="TextBox 17" id="17"/>
          <p:cNvSpPr txBox="true"/>
          <p:nvPr/>
        </p:nvSpPr>
        <p:spPr>
          <a:xfrm rot="0">
            <a:off x="9977017" y="3867162"/>
            <a:ext cx="5316011" cy="2846070"/>
          </a:xfrm>
          <a:prstGeom prst="rect">
            <a:avLst/>
          </a:prstGeom>
        </p:spPr>
        <p:txBody>
          <a:bodyPr anchor="t" rtlCol="false" tIns="0" lIns="0" bIns="0" rIns="0">
            <a:spAutoFit/>
          </a:bodyPr>
          <a:lstStyle/>
          <a:p>
            <a:pPr algn="l">
              <a:lnSpc>
                <a:spcPts val="3779"/>
              </a:lnSpc>
              <a:spcBef>
                <a:spcPct val="0"/>
              </a:spcBef>
            </a:pPr>
            <a:r>
              <a:rPr lang="en-US" b="true" sz="2700">
                <a:solidFill>
                  <a:srgbClr val="FFFFFF"/>
                </a:solidFill>
                <a:latin typeface="Canva Sans Bold"/>
                <a:ea typeface="Canva Sans Bold"/>
                <a:cs typeface="Canva Sans Bold"/>
                <a:sym typeface="Canva Sans Bold"/>
              </a:rPr>
              <a:t>Push factors</a:t>
            </a:r>
            <a:r>
              <a:rPr lang="en-US" sz="2700">
                <a:solidFill>
                  <a:srgbClr val="FFFFFF"/>
                </a:solidFill>
                <a:latin typeface="Canva Sans"/>
                <a:ea typeface="Canva Sans"/>
                <a:cs typeface="Canva Sans"/>
                <a:sym typeface="Canva Sans"/>
              </a:rPr>
              <a:t> are the negative characteristics of a place that cause people to move away. This could include a lack of jobs, famine, war and natural disasters.</a:t>
            </a:r>
            <a:r>
              <a:rPr lang="en-US" sz="2700">
                <a:solidFill>
                  <a:srgbClr val="FFFFFF"/>
                </a:solidFill>
                <a:latin typeface="Canva Sans"/>
                <a:ea typeface="Canva Sans"/>
                <a:cs typeface="Canva Sans"/>
                <a:sym typeface="Canva Sans"/>
              </a:rPr>
              <a:t> </a:t>
            </a:r>
          </a:p>
        </p:txBody>
      </p:sp>
      <p:sp>
        <p:nvSpPr>
          <p:cNvPr name="TextBox 18" id="18"/>
          <p:cNvSpPr txBox="true"/>
          <p:nvPr/>
        </p:nvSpPr>
        <p:spPr>
          <a:xfrm rot="0">
            <a:off x="3003324" y="7087141"/>
            <a:ext cx="11075841" cy="2113952"/>
          </a:xfrm>
          <a:prstGeom prst="rect">
            <a:avLst/>
          </a:prstGeom>
        </p:spPr>
        <p:txBody>
          <a:bodyPr anchor="t" rtlCol="false" tIns="0" lIns="0" bIns="0" rIns="0">
            <a:spAutoFit/>
          </a:bodyPr>
          <a:lstStyle/>
          <a:p>
            <a:pPr algn="ctr">
              <a:lnSpc>
                <a:spcPts val="8478"/>
              </a:lnSpc>
              <a:spcBef>
                <a:spcPct val="0"/>
              </a:spcBef>
            </a:pPr>
            <a:r>
              <a:rPr lang="en-US" sz="6055">
                <a:solidFill>
                  <a:srgbClr val="FFFFFF"/>
                </a:solidFill>
                <a:latin typeface="Canva Sans"/>
                <a:ea typeface="Canva Sans"/>
                <a:cs typeface="Canva Sans"/>
                <a:sym typeface="Canva Sans"/>
              </a:rPr>
              <a:t>Can you think of any more push and pull factors?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66C4"/>
        </a:solidFill>
      </p:bgPr>
    </p:bg>
    <p:spTree>
      <p:nvGrpSpPr>
        <p:cNvPr id="1" name=""/>
        <p:cNvGrpSpPr/>
        <p:nvPr/>
      </p:nvGrpSpPr>
      <p:grpSpPr>
        <a:xfrm>
          <a:off x="0" y="0"/>
          <a:ext cx="0" cy="0"/>
          <a:chOff x="0" y="0"/>
          <a:chExt cx="0" cy="0"/>
        </a:xfrm>
      </p:grpSpPr>
      <p:sp>
        <p:nvSpPr>
          <p:cNvPr name="Freeform 2" id="2"/>
          <p:cNvSpPr/>
          <p:nvPr/>
        </p:nvSpPr>
        <p:spPr>
          <a:xfrm flipH="true" flipV="false" rot="0">
            <a:off x="13703299" y="5588793"/>
            <a:ext cx="5019241" cy="5224947"/>
          </a:xfrm>
          <a:custGeom>
            <a:avLst/>
            <a:gdLst/>
            <a:ahLst/>
            <a:cxnLst/>
            <a:rect r="r" b="b" t="t" l="l"/>
            <a:pathLst>
              <a:path h="5224947" w="5019241">
                <a:moveTo>
                  <a:pt x="5019241" y="0"/>
                </a:moveTo>
                <a:lnTo>
                  <a:pt x="0" y="0"/>
                </a:lnTo>
                <a:lnTo>
                  <a:pt x="0" y="5224948"/>
                </a:lnTo>
                <a:lnTo>
                  <a:pt x="5019241" y="5224948"/>
                </a:lnTo>
                <a:lnTo>
                  <a:pt x="5019241"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123345" y="6143867"/>
            <a:ext cx="3164655" cy="4114800"/>
          </a:xfrm>
          <a:custGeom>
            <a:avLst/>
            <a:gdLst/>
            <a:ahLst/>
            <a:cxnLst/>
            <a:rect r="r" b="b" t="t" l="l"/>
            <a:pathLst>
              <a:path h="4114800" w="3164655">
                <a:moveTo>
                  <a:pt x="0" y="0"/>
                </a:moveTo>
                <a:lnTo>
                  <a:pt x="3164655" y="0"/>
                </a:lnTo>
                <a:lnTo>
                  <a:pt x="316465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4575874">
            <a:off x="-952845" y="-1573519"/>
            <a:ext cx="5185513" cy="5204438"/>
          </a:xfrm>
          <a:custGeom>
            <a:avLst/>
            <a:gdLst/>
            <a:ahLst/>
            <a:cxnLst/>
            <a:rect r="r" b="b" t="t" l="l"/>
            <a:pathLst>
              <a:path h="5204438" w="5185513">
                <a:moveTo>
                  <a:pt x="0" y="0"/>
                </a:moveTo>
                <a:lnTo>
                  <a:pt x="5185512" y="0"/>
                </a:lnTo>
                <a:lnTo>
                  <a:pt x="5185512" y="5204438"/>
                </a:lnTo>
                <a:lnTo>
                  <a:pt x="0" y="520443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true" rot="0">
            <a:off x="723807" y="-1170277"/>
            <a:ext cx="3320849" cy="3639187"/>
          </a:xfrm>
          <a:custGeom>
            <a:avLst/>
            <a:gdLst/>
            <a:ahLst/>
            <a:cxnLst/>
            <a:rect r="r" b="b" t="t" l="l"/>
            <a:pathLst>
              <a:path h="3639187" w="3320849">
                <a:moveTo>
                  <a:pt x="0" y="3639188"/>
                </a:moveTo>
                <a:lnTo>
                  <a:pt x="3320848" y="3639188"/>
                </a:lnTo>
                <a:lnTo>
                  <a:pt x="3320848" y="0"/>
                </a:lnTo>
                <a:lnTo>
                  <a:pt x="0" y="0"/>
                </a:lnTo>
                <a:lnTo>
                  <a:pt x="0" y="3639188"/>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4025556">
            <a:off x="11115460" y="8874934"/>
            <a:ext cx="4191000" cy="4114800"/>
          </a:xfrm>
          <a:custGeom>
            <a:avLst/>
            <a:gdLst/>
            <a:ahLst/>
            <a:cxnLst/>
            <a:rect r="r" b="b" t="t" l="l"/>
            <a:pathLst>
              <a:path h="4114800" w="4191000">
                <a:moveTo>
                  <a:pt x="0" y="0"/>
                </a:moveTo>
                <a:lnTo>
                  <a:pt x="4191000" y="0"/>
                </a:lnTo>
                <a:lnTo>
                  <a:pt x="419100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5745656" y="9785041"/>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1196225" y="823304"/>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0">
            <a:off x="-2242565" y="3067942"/>
            <a:ext cx="3271265" cy="1379966"/>
          </a:xfrm>
          <a:custGeom>
            <a:avLst/>
            <a:gdLst/>
            <a:ahLst/>
            <a:cxnLst/>
            <a:rect r="r" b="b" t="t" l="l"/>
            <a:pathLst>
              <a:path h="1379966" w="3271265">
                <a:moveTo>
                  <a:pt x="0" y="0"/>
                </a:moveTo>
                <a:lnTo>
                  <a:pt x="3271265" y="0"/>
                </a:lnTo>
                <a:lnTo>
                  <a:pt x="3271265" y="1379965"/>
                </a:lnTo>
                <a:lnTo>
                  <a:pt x="0" y="137996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0" id="10"/>
          <p:cNvSpPr/>
          <p:nvPr/>
        </p:nvSpPr>
        <p:spPr>
          <a:xfrm flipH="false" flipV="false" rot="6041443">
            <a:off x="14529418" y="-2344975"/>
            <a:ext cx="4352509" cy="6336559"/>
          </a:xfrm>
          <a:custGeom>
            <a:avLst/>
            <a:gdLst/>
            <a:ahLst/>
            <a:cxnLst/>
            <a:rect r="r" b="b" t="t" l="l"/>
            <a:pathLst>
              <a:path h="6336559" w="4352509">
                <a:moveTo>
                  <a:pt x="0" y="0"/>
                </a:moveTo>
                <a:lnTo>
                  <a:pt x="4352509" y="0"/>
                </a:lnTo>
                <a:lnTo>
                  <a:pt x="4352509" y="6336559"/>
                </a:lnTo>
                <a:lnTo>
                  <a:pt x="0" y="633655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1" id="11"/>
          <p:cNvSpPr/>
          <p:nvPr/>
        </p:nvSpPr>
        <p:spPr>
          <a:xfrm flipH="false" flipV="false" rot="0">
            <a:off x="-1755834" y="8513121"/>
            <a:ext cx="7315200" cy="3830505"/>
          </a:xfrm>
          <a:custGeom>
            <a:avLst/>
            <a:gdLst/>
            <a:ahLst/>
            <a:cxnLst/>
            <a:rect r="r" b="b" t="t" l="l"/>
            <a:pathLst>
              <a:path h="3830505" w="7315200">
                <a:moveTo>
                  <a:pt x="0" y="0"/>
                </a:moveTo>
                <a:lnTo>
                  <a:pt x="7315200" y="0"/>
                </a:lnTo>
                <a:lnTo>
                  <a:pt x="7315200" y="3830505"/>
                </a:lnTo>
                <a:lnTo>
                  <a:pt x="0" y="383050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2" id="12"/>
          <p:cNvSpPr/>
          <p:nvPr/>
        </p:nvSpPr>
        <p:spPr>
          <a:xfrm flipH="false" flipV="false" rot="-1634078">
            <a:off x="-688328" y="7650538"/>
            <a:ext cx="3434055" cy="3215524"/>
          </a:xfrm>
          <a:custGeom>
            <a:avLst/>
            <a:gdLst/>
            <a:ahLst/>
            <a:cxnLst/>
            <a:rect r="r" b="b" t="t" l="l"/>
            <a:pathLst>
              <a:path h="3215524" w="3434055">
                <a:moveTo>
                  <a:pt x="0" y="0"/>
                </a:moveTo>
                <a:lnTo>
                  <a:pt x="3434056" y="0"/>
                </a:lnTo>
                <a:lnTo>
                  <a:pt x="3434056" y="3215524"/>
                </a:lnTo>
                <a:lnTo>
                  <a:pt x="0" y="3215524"/>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3" id="13"/>
          <p:cNvSpPr/>
          <p:nvPr/>
        </p:nvSpPr>
        <p:spPr>
          <a:xfrm flipH="false" flipV="false" rot="0">
            <a:off x="15541766" y="199273"/>
            <a:ext cx="2327813" cy="900088"/>
          </a:xfrm>
          <a:custGeom>
            <a:avLst/>
            <a:gdLst/>
            <a:ahLst/>
            <a:cxnLst/>
            <a:rect r="r" b="b" t="t" l="l"/>
            <a:pathLst>
              <a:path h="900088" w="2327813">
                <a:moveTo>
                  <a:pt x="0" y="0"/>
                </a:moveTo>
                <a:lnTo>
                  <a:pt x="2327813" y="0"/>
                </a:lnTo>
                <a:lnTo>
                  <a:pt x="2327813" y="900088"/>
                </a:lnTo>
                <a:lnTo>
                  <a:pt x="0" y="900088"/>
                </a:lnTo>
                <a:lnTo>
                  <a:pt x="0" y="0"/>
                </a:lnTo>
                <a:close/>
              </a:path>
            </a:pathLst>
          </a:custGeom>
          <a:blipFill>
            <a:blip r:embed="rId22"/>
            <a:stretch>
              <a:fillRect l="0" t="0" r="0" b="0"/>
            </a:stretch>
          </a:blipFill>
        </p:spPr>
      </p:sp>
      <p:sp>
        <p:nvSpPr>
          <p:cNvPr name="Freeform 14" id="14"/>
          <p:cNvSpPr/>
          <p:nvPr/>
        </p:nvSpPr>
        <p:spPr>
          <a:xfrm flipH="false" flipV="false" rot="0">
            <a:off x="16273553" y="1419626"/>
            <a:ext cx="864238" cy="864757"/>
          </a:xfrm>
          <a:custGeom>
            <a:avLst/>
            <a:gdLst/>
            <a:ahLst/>
            <a:cxnLst/>
            <a:rect r="r" b="b" t="t" l="l"/>
            <a:pathLst>
              <a:path h="864757" w="864238">
                <a:moveTo>
                  <a:pt x="0" y="0"/>
                </a:moveTo>
                <a:lnTo>
                  <a:pt x="864239" y="0"/>
                </a:lnTo>
                <a:lnTo>
                  <a:pt x="864239" y="864757"/>
                </a:lnTo>
                <a:lnTo>
                  <a:pt x="0" y="864757"/>
                </a:lnTo>
                <a:lnTo>
                  <a:pt x="0" y="0"/>
                </a:lnTo>
                <a:close/>
              </a:path>
            </a:pathLst>
          </a:custGeom>
          <a:blipFill>
            <a:blip r:embed="rId23"/>
            <a:stretch>
              <a:fillRect l="0" t="0" r="0" b="0"/>
            </a:stretch>
          </a:blipFill>
        </p:spPr>
      </p:sp>
      <p:sp>
        <p:nvSpPr>
          <p:cNvPr name="TextBox 15" id="15"/>
          <p:cNvSpPr txBox="true"/>
          <p:nvPr/>
        </p:nvSpPr>
        <p:spPr>
          <a:xfrm rot="0">
            <a:off x="3291147" y="1708498"/>
            <a:ext cx="12001881" cy="1368424"/>
          </a:xfrm>
          <a:prstGeom prst="rect">
            <a:avLst/>
          </a:prstGeom>
        </p:spPr>
        <p:txBody>
          <a:bodyPr anchor="t" rtlCol="false" tIns="0" lIns="0" bIns="0" rIns="0">
            <a:spAutoFit/>
          </a:bodyPr>
          <a:lstStyle/>
          <a:p>
            <a:pPr algn="ctr">
              <a:lnSpc>
                <a:spcPts val="11200"/>
              </a:lnSpc>
            </a:pPr>
            <a:r>
              <a:rPr lang="en-US" sz="8000">
                <a:solidFill>
                  <a:srgbClr val="FFFFFF"/>
                </a:solidFill>
                <a:latin typeface="Canva Sans"/>
                <a:ea typeface="Canva Sans"/>
                <a:cs typeface="Canva Sans"/>
                <a:sym typeface="Canva Sans"/>
              </a:rPr>
              <a:t>Types of Migration</a:t>
            </a:r>
          </a:p>
        </p:txBody>
      </p:sp>
      <p:sp>
        <p:nvSpPr>
          <p:cNvPr name="TextBox 16" id="16"/>
          <p:cNvSpPr txBox="true"/>
          <p:nvPr/>
        </p:nvSpPr>
        <p:spPr>
          <a:xfrm rot="0">
            <a:off x="2384231" y="4108027"/>
            <a:ext cx="5963757" cy="1893570"/>
          </a:xfrm>
          <a:prstGeom prst="rect">
            <a:avLst/>
          </a:prstGeom>
        </p:spPr>
        <p:txBody>
          <a:bodyPr anchor="t" rtlCol="false" tIns="0" lIns="0" bIns="0" rIns="0">
            <a:spAutoFit/>
          </a:bodyPr>
          <a:lstStyle/>
          <a:p>
            <a:pPr algn="l">
              <a:lnSpc>
                <a:spcPts val="3779"/>
              </a:lnSpc>
            </a:pPr>
          </a:p>
          <a:p>
            <a:pPr algn="l">
              <a:lnSpc>
                <a:spcPts val="3779"/>
              </a:lnSpc>
            </a:pPr>
            <a:r>
              <a:rPr lang="en-US" sz="2700" b="true">
                <a:solidFill>
                  <a:srgbClr val="FFFFFF"/>
                </a:solidFill>
                <a:latin typeface="Canva Sans Bold"/>
                <a:ea typeface="Canva Sans Bold"/>
                <a:cs typeface="Canva Sans Bold"/>
                <a:sym typeface="Canva Sans Bold"/>
              </a:rPr>
              <a:t>Internal migration</a:t>
            </a:r>
            <a:r>
              <a:rPr lang="en-US" sz="2700">
                <a:solidFill>
                  <a:srgbClr val="FFFFFF"/>
                </a:solidFill>
                <a:latin typeface="Canva Sans"/>
                <a:ea typeface="Canva Sans"/>
                <a:cs typeface="Canva Sans"/>
                <a:sym typeface="Canva Sans"/>
              </a:rPr>
              <a:t> is the movement of people within the same country. </a:t>
            </a:r>
          </a:p>
          <a:p>
            <a:pPr algn="l">
              <a:lnSpc>
                <a:spcPts val="3779"/>
              </a:lnSpc>
              <a:spcBef>
                <a:spcPct val="0"/>
              </a:spcBef>
            </a:pPr>
          </a:p>
        </p:txBody>
      </p:sp>
      <p:sp>
        <p:nvSpPr>
          <p:cNvPr name="TextBox 17" id="17"/>
          <p:cNvSpPr txBox="true"/>
          <p:nvPr/>
        </p:nvSpPr>
        <p:spPr>
          <a:xfrm rot="0">
            <a:off x="9958005" y="4406520"/>
            <a:ext cx="5963757" cy="1417320"/>
          </a:xfrm>
          <a:prstGeom prst="rect">
            <a:avLst/>
          </a:prstGeom>
        </p:spPr>
        <p:txBody>
          <a:bodyPr anchor="t" rtlCol="false" tIns="0" lIns="0" bIns="0" rIns="0">
            <a:spAutoFit/>
          </a:bodyPr>
          <a:lstStyle/>
          <a:p>
            <a:pPr algn="ctr">
              <a:lnSpc>
                <a:spcPts val="3779"/>
              </a:lnSpc>
              <a:spcBef>
                <a:spcPct val="0"/>
              </a:spcBef>
            </a:pPr>
            <a:r>
              <a:rPr lang="en-US" b="true" sz="2700">
                <a:solidFill>
                  <a:srgbClr val="FFFFFF"/>
                </a:solidFill>
                <a:latin typeface="Canva Sans Bold"/>
                <a:ea typeface="Canva Sans Bold"/>
                <a:cs typeface="Canva Sans Bold"/>
                <a:sym typeface="Canva Sans Bold"/>
              </a:rPr>
              <a:t>Economic migration</a:t>
            </a:r>
            <a:r>
              <a:rPr lang="en-US" sz="2700">
                <a:solidFill>
                  <a:srgbClr val="FFFFFF"/>
                </a:solidFill>
                <a:latin typeface="Canva Sans"/>
                <a:ea typeface="Canva Sans"/>
                <a:cs typeface="Canva Sans"/>
                <a:sym typeface="Canva Sans"/>
              </a:rPr>
              <a:t> is the movement of people for economic reasons. </a:t>
            </a:r>
          </a:p>
        </p:txBody>
      </p:sp>
      <p:sp>
        <p:nvSpPr>
          <p:cNvPr name="TextBox 18" id="18"/>
          <p:cNvSpPr txBox="true"/>
          <p:nvPr/>
        </p:nvSpPr>
        <p:spPr>
          <a:xfrm rot="0">
            <a:off x="6393779" y="6680835"/>
            <a:ext cx="5796617" cy="1893570"/>
          </a:xfrm>
          <a:prstGeom prst="rect">
            <a:avLst/>
          </a:prstGeom>
        </p:spPr>
        <p:txBody>
          <a:bodyPr anchor="t" rtlCol="false" tIns="0" lIns="0" bIns="0" rIns="0">
            <a:spAutoFit/>
          </a:bodyPr>
          <a:lstStyle/>
          <a:p>
            <a:pPr algn="ctr">
              <a:lnSpc>
                <a:spcPts val="3779"/>
              </a:lnSpc>
              <a:spcBef>
                <a:spcPct val="0"/>
              </a:spcBef>
            </a:pPr>
            <a:r>
              <a:rPr lang="en-US" b="true" sz="2700">
                <a:solidFill>
                  <a:srgbClr val="FFFFFF"/>
                </a:solidFill>
                <a:latin typeface="Canva Sans Bold"/>
                <a:ea typeface="Canva Sans Bold"/>
                <a:cs typeface="Canva Sans Bold"/>
                <a:sym typeface="Canva Sans Bold"/>
              </a:rPr>
              <a:t>Forced migration </a:t>
            </a:r>
            <a:r>
              <a:rPr lang="en-US" sz="2700">
                <a:solidFill>
                  <a:srgbClr val="FFFFFF"/>
                </a:solidFill>
                <a:latin typeface="Canva Sans"/>
                <a:ea typeface="Canva Sans"/>
                <a:cs typeface="Canva Sans"/>
                <a:sym typeface="Canva Sans"/>
              </a:rPr>
              <a:t>occurs because people are under threat or in danger and are forced to flee their home/country.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DAG1OEaNE48</dc:identifier>
  <dcterms:modified xsi:type="dcterms:W3CDTF">2011-08-01T06:04:30Z</dcterms:modified>
  <cp:revision>1</cp:revision>
  <dc:title>Bradford KS3 Routes to Roots Presentation</dc:title>
</cp:coreProperties>
</file>